
<file path=[Content_Types].xml><?xml version="1.0" encoding="utf-8"?>
<Types xmlns="http://schemas.openxmlformats.org/package/2006/content-types">
  <Default Extension="bin" ContentType="application/vnd.openxmlformats-officedocument.oleObject"/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11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  <p:sldMasterId id="2147483687" r:id="rId2"/>
  </p:sldMasterIdLst>
  <p:notesMasterIdLst>
    <p:notesMasterId r:id="rId31"/>
  </p:notesMasterIdLst>
  <p:sldIdLst>
    <p:sldId id="256" r:id="rId3"/>
    <p:sldId id="257" r:id="rId4"/>
    <p:sldId id="258" r:id="rId5"/>
    <p:sldId id="259" r:id="rId6"/>
    <p:sldId id="260" r:id="rId7"/>
    <p:sldId id="261" r:id="rId8"/>
    <p:sldId id="2147473290" r:id="rId9"/>
    <p:sldId id="2147473292" r:id="rId10"/>
    <p:sldId id="263" r:id="rId11"/>
    <p:sldId id="265" r:id="rId12"/>
    <p:sldId id="264" r:id="rId13"/>
    <p:sldId id="2147473296" r:id="rId14"/>
    <p:sldId id="267" r:id="rId15"/>
    <p:sldId id="2147473299" r:id="rId16"/>
    <p:sldId id="2147473300" r:id="rId17"/>
    <p:sldId id="274" r:id="rId18"/>
    <p:sldId id="275" r:id="rId19"/>
    <p:sldId id="278" r:id="rId20"/>
    <p:sldId id="2147473295" r:id="rId21"/>
    <p:sldId id="281" r:id="rId22"/>
    <p:sldId id="282" r:id="rId23"/>
    <p:sldId id="283" r:id="rId24"/>
    <p:sldId id="2147473307" r:id="rId25"/>
    <p:sldId id="2147473298" r:id="rId26"/>
    <p:sldId id="288" r:id="rId27"/>
    <p:sldId id="2147473306" r:id="rId28"/>
    <p:sldId id="291" r:id="rId29"/>
    <p:sldId id="292" r:id="rId30"/>
  </p:sldIdLst>
  <p:sldSz cx="14630400" cy="8229600"/>
  <p:notesSz cx="8229600" cy="14630400"/>
  <p:embeddedFontLst>
    <p:embeddedFont>
      <p:font typeface="Helvetica 55 Roman" panose="020B0604020202020204" pitchFamily="34" charset="0"/>
      <p:regular r:id="rId32"/>
    </p:embeddedFont>
    <p:embeddedFont>
      <p:font typeface="Helvetica 75" panose="020B0804020202020204" pitchFamily="34" charset="0"/>
      <p:bold r:id="rId33"/>
    </p:embeddedFont>
    <p:embeddedFont>
      <p:font typeface="Helvetica 75 Bold" panose="020B0804020202020204" pitchFamily="34" charset="0"/>
      <p:bold r:id="rId34"/>
    </p:embeddedFont>
    <p:embeddedFont>
      <p:font typeface="Instrument Sans Medium" panose="020B0604020202020204" charset="0"/>
      <p:regular r:id="rId35"/>
    </p:embeddedFont>
    <p:embeddedFont>
      <p:font typeface="Open Sans" panose="020B0606030504020204" pitchFamily="34" charset="0"/>
      <p:regular r:id="rId36"/>
      <p:bold r:id="rId37"/>
      <p:italic r:id="rId38"/>
      <p:boldItalic r:id="rId39"/>
    </p:embeddedFont>
  </p:embeddedFontLst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6F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62" d="100"/>
          <a:sy n="62" d="100"/>
        </p:scale>
        <p:origin x="33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8.fntdata"/><Relationship Id="rId21" Type="http://schemas.openxmlformats.org/officeDocument/2006/relationships/slide" Target="slides/slide19.xml"/><Relationship Id="rId34" Type="http://schemas.openxmlformats.org/officeDocument/2006/relationships/font" Target="fonts/font3.fntdata"/><Relationship Id="rId42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5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font" Target="fonts/font4.fntdata"/><Relationship Id="rId43" Type="http://schemas.openxmlformats.org/officeDocument/2006/relationships/tableStyles" Target="tableStyle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2.fntdata"/><Relationship Id="rId38" Type="http://schemas.openxmlformats.org/officeDocument/2006/relationships/font" Target="fonts/font7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../embeddings/oleObject1.bin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../embeddings/oleObject2.bin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oleObject" Target="../embeddings/oleObject3.bin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niewcfil\Desktop\Lubelskie\Nowe%20-%20na%20prezentacje\Excel%20OPZ%202025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pivotSource>
    <c:name>[Excel OPZ 2025.xlsx]2025 - Liczba Noclegów!Tabela przestawna87</c:name>
    <c:fmtId val="-1"/>
  </c:pivotSource>
  <c:chart>
    <c:autoTitleDeleted val="1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l-PL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l-PL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l-PL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l-PL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l-PL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l-PL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l-PL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l-PL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l-PL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l-PL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l-PL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l-PL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'2025 - Liczba Noclegów'!$AO$10:$AO$11</c:f>
              <c:strCache>
                <c:ptCount val="1"/>
                <c:pt idx="0">
                  <c:v>krajowy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'2025 - Liczba Noclegów'!$AN$12:$AN$24</c:f>
              <c:strCache>
                <c:ptCount val="12"/>
                <c:pt idx="0">
                  <c:v>styczeń</c:v>
                </c:pt>
                <c:pt idx="1">
                  <c:v>luty</c:v>
                </c:pt>
                <c:pt idx="2">
                  <c:v>marzec</c:v>
                </c:pt>
                <c:pt idx="3">
                  <c:v>kwiecień</c:v>
                </c:pt>
                <c:pt idx="4">
                  <c:v>maj</c:v>
                </c:pt>
                <c:pt idx="5">
                  <c:v>czerwiec</c:v>
                </c:pt>
                <c:pt idx="6">
                  <c:v>lipiec</c:v>
                </c:pt>
                <c:pt idx="7">
                  <c:v>sierpień</c:v>
                </c:pt>
                <c:pt idx="8">
                  <c:v>wrzesień</c:v>
                </c:pt>
                <c:pt idx="9">
                  <c:v>październik</c:v>
                </c:pt>
                <c:pt idx="10">
                  <c:v>listopad</c:v>
                </c:pt>
                <c:pt idx="11">
                  <c:v>(puste)</c:v>
                </c:pt>
              </c:strCache>
            </c:strRef>
          </c:cat>
          <c:val>
            <c:numRef>
              <c:f>'2025 - Liczba Noclegów'!$AO$12:$AO$24</c:f>
              <c:numCache>
                <c:formatCode>General</c:formatCode>
                <c:ptCount val="12"/>
                <c:pt idx="0">
                  <c:v>1017341</c:v>
                </c:pt>
                <c:pt idx="1">
                  <c:v>1056908</c:v>
                </c:pt>
                <c:pt idx="2">
                  <c:v>1032632</c:v>
                </c:pt>
                <c:pt idx="3">
                  <c:v>1278577</c:v>
                </c:pt>
                <c:pt idx="4">
                  <c:v>1477335</c:v>
                </c:pt>
                <c:pt idx="5">
                  <c:v>1508080</c:v>
                </c:pt>
                <c:pt idx="6">
                  <c:v>1776687</c:v>
                </c:pt>
                <c:pt idx="7">
                  <c:v>2019840</c:v>
                </c:pt>
                <c:pt idx="8">
                  <c:v>994707</c:v>
                </c:pt>
                <c:pt idx="9">
                  <c:v>968059</c:v>
                </c:pt>
                <c:pt idx="10">
                  <c:v>891158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219-4BBD-8038-6BF4C9305F39}"/>
            </c:ext>
          </c:extLst>
        </c:ser>
        <c:ser>
          <c:idx val="1"/>
          <c:order val="1"/>
          <c:tx>
            <c:strRef>
              <c:f>'2025 - Liczba Noclegów'!$AP$10:$AP$11</c:f>
              <c:strCache>
                <c:ptCount val="1"/>
                <c:pt idx="0">
                  <c:v>wewnątrzregionalny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'2025 - Liczba Noclegów'!$AN$12:$AN$24</c:f>
              <c:strCache>
                <c:ptCount val="12"/>
                <c:pt idx="0">
                  <c:v>styczeń</c:v>
                </c:pt>
                <c:pt idx="1">
                  <c:v>luty</c:v>
                </c:pt>
                <c:pt idx="2">
                  <c:v>marzec</c:v>
                </c:pt>
                <c:pt idx="3">
                  <c:v>kwiecień</c:v>
                </c:pt>
                <c:pt idx="4">
                  <c:v>maj</c:v>
                </c:pt>
                <c:pt idx="5">
                  <c:v>czerwiec</c:v>
                </c:pt>
                <c:pt idx="6">
                  <c:v>lipiec</c:v>
                </c:pt>
                <c:pt idx="7">
                  <c:v>sierpień</c:v>
                </c:pt>
                <c:pt idx="8">
                  <c:v>wrzesień</c:v>
                </c:pt>
                <c:pt idx="9">
                  <c:v>październik</c:v>
                </c:pt>
                <c:pt idx="10">
                  <c:v>listopad</c:v>
                </c:pt>
                <c:pt idx="11">
                  <c:v>(puste)</c:v>
                </c:pt>
              </c:strCache>
            </c:strRef>
          </c:cat>
          <c:val>
            <c:numRef>
              <c:f>'2025 - Liczba Noclegów'!$AP$12:$AP$24</c:f>
              <c:numCache>
                <c:formatCode>General</c:formatCode>
                <c:ptCount val="12"/>
                <c:pt idx="0">
                  <c:v>1249539</c:v>
                </c:pt>
                <c:pt idx="1">
                  <c:v>1195010</c:v>
                </c:pt>
                <c:pt idx="2">
                  <c:v>1234666</c:v>
                </c:pt>
                <c:pt idx="3">
                  <c:v>1210519</c:v>
                </c:pt>
                <c:pt idx="4">
                  <c:v>1419171</c:v>
                </c:pt>
                <c:pt idx="5">
                  <c:v>1473344</c:v>
                </c:pt>
                <c:pt idx="6">
                  <c:v>1553753</c:v>
                </c:pt>
                <c:pt idx="7">
                  <c:v>1559795</c:v>
                </c:pt>
                <c:pt idx="8">
                  <c:v>1060768</c:v>
                </c:pt>
                <c:pt idx="9">
                  <c:v>1089759</c:v>
                </c:pt>
                <c:pt idx="10">
                  <c:v>931883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219-4BBD-8038-6BF4C9305F39}"/>
            </c:ext>
          </c:extLst>
        </c:ser>
        <c:ser>
          <c:idx val="2"/>
          <c:order val="2"/>
          <c:tx>
            <c:strRef>
              <c:f>'2025 - Liczba Noclegów'!$AQ$10:$AQ$11</c:f>
              <c:strCache>
                <c:ptCount val="1"/>
                <c:pt idx="0">
                  <c:v>zagraniczny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'2025 - Liczba Noclegów'!$AN$12:$AN$24</c:f>
              <c:strCache>
                <c:ptCount val="12"/>
                <c:pt idx="0">
                  <c:v>styczeń</c:v>
                </c:pt>
                <c:pt idx="1">
                  <c:v>luty</c:v>
                </c:pt>
                <c:pt idx="2">
                  <c:v>marzec</c:v>
                </c:pt>
                <c:pt idx="3">
                  <c:v>kwiecień</c:v>
                </c:pt>
                <c:pt idx="4">
                  <c:v>maj</c:v>
                </c:pt>
                <c:pt idx="5">
                  <c:v>czerwiec</c:v>
                </c:pt>
                <c:pt idx="6">
                  <c:v>lipiec</c:v>
                </c:pt>
                <c:pt idx="7">
                  <c:v>sierpień</c:v>
                </c:pt>
                <c:pt idx="8">
                  <c:v>wrzesień</c:v>
                </c:pt>
                <c:pt idx="9">
                  <c:v>październik</c:v>
                </c:pt>
                <c:pt idx="10">
                  <c:v>listopad</c:v>
                </c:pt>
                <c:pt idx="11">
                  <c:v>(puste)</c:v>
                </c:pt>
              </c:strCache>
            </c:strRef>
          </c:cat>
          <c:val>
            <c:numRef>
              <c:f>'2025 - Liczba Noclegów'!$AQ$12:$AQ$24</c:f>
              <c:numCache>
                <c:formatCode>General</c:formatCode>
                <c:ptCount val="12"/>
                <c:pt idx="0">
                  <c:v>1183065</c:v>
                </c:pt>
                <c:pt idx="1">
                  <c:v>812833</c:v>
                </c:pt>
                <c:pt idx="2">
                  <c:v>836387</c:v>
                </c:pt>
                <c:pt idx="3">
                  <c:v>886435</c:v>
                </c:pt>
                <c:pt idx="4">
                  <c:v>989182</c:v>
                </c:pt>
                <c:pt idx="5">
                  <c:v>1088733</c:v>
                </c:pt>
                <c:pt idx="6">
                  <c:v>1298628</c:v>
                </c:pt>
                <c:pt idx="7">
                  <c:v>1275318</c:v>
                </c:pt>
                <c:pt idx="8">
                  <c:v>871066</c:v>
                </c:pt>
                <c:pt idx="9">
                  <c:v>911944</c:v>
                </c:pt>
                <c:pt idx="10">
                  <c:v>724561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219-4BBD-8038-6BF4C9305F39}"/>
            </c:ext>
          </c:extLst>
        </c:ser>
        <c:ser>
          <c:idx val="3"/>
          <c:order val="3"/>
          <c:tx>
            <c:strRef>
              <c:f>'2025 - Liczba Noclegów'!$AR$10:$AR$11</c:f>
              <c:strCache>
                <c:ptCount val="1"/>
                <c:pt idx="0">
                  <c:v>(puste)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'2025 - Liczba Noclegów'!$AN$12:$AN$24</c:f>
              <c:strCache>
                <c:ptCount val="12"/>
                <c:pt idx="0">
                  <c:v>styczeń</c:v>
                </c:pt>
                <c:pt idx="1">
                  <c:v>luty</c:v>
                </c:pt>
                <c:pt idx="2">
                  <c:v>marzec</c:v>
                </c:pt>
                <c:pt idx="3">
                  <c:v>kwiecień</c:v>
                </c:pt>
                <c:pt idx="4">
                  <c:v>maj</c:v>
                </c:pt>
                <c:pt idx="5">
                  <c:v>czerwiec</c:v>
                </c:pt>
                <c:pt idx="6">
                  <c:v>lipiec</c:v>
                </c:pt>
                <c:pt idx="7">
                  <c:v>sierpień</c:v>
                </c:pt>
                <c:pt idx="8">
                  <c:v>wrzesień</c:v>
                </c:pt>
                <c:pt idx="9">
                  <c:v>październik</c:v>
                </c:pt>
                <c:pt idx="10">
                  <c:v>listopad</c:v>
                </c:pt>
                <c:pt idx="11">
                  <c:v>(puste)</c:v>
                </c:pt>
              </c:strCache>
            </c:strRef>
          </c:cat>
          <c:val>
            <c:numRef>
              <c:f>'2025 - Liczba Noclegów'!$AR$12:$AR$24</c:f>
              <c:numCache>
                <c:formatCode>General</c:formatCode>
                <c:ptCount val="12"/>
              </c:numCache>
            </c:numRef>
          </c:val>
          <c:extLst>
            <c:ext xmlns:c16="http://schemas.microsoft.com/office/drawing/2014/chart" uri="{C3380CC4-5D6E-409C-BE32-E72D297353CC}">
              <c16:uniqueId val="{00000003-E219-4BBD-8038-6BF4C9305F3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408007071"/>
        <c:axId val="408008991"/>
      </c:barChart>
      <c:catAx>
        <c:axId val="40800707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408008991"/>
        <c:crosses val="autoZero"/>
        <c:auto val="1"/>
        <c:lblAlgn val="ctr"/>
        <c:lblOffset val="100"/>
        <c:noMultiLvlLbl val="0"/>
      </c:catAx>
      <c:valAx>
        <c:axId val="40800899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40800707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3"/>
        <c:delete val="1"/>
      </c:legendEntry>
      <c:layout>
        <c:manualLayout>
          <c:xMode val="edge"/>
          <c:yMode val="edge"/>
          <c:x val="0.33671219606703473"/>
          <c:y val="0.94734902597547255"/>
          <c:w val="0.4473149379049971"/>
          <c:h val="4.416651014098766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 rot="-5400000" vert="horz"/>
    <a:lstStyle/>
    <a:p>
      <a:pPr>
        <a:defRPr/>
      </a:pPr>
      <a:endParaRPr lang="pl-PL"/>
    </a:p>
  </c:txPr>
  <c:externalData r:id="rId4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l-PL" dirty="0"/>
              <a:t>Najpopularniejsze</a:t>
            </a:r>
            <a:r>
              <a:rPr lang="pl-PL" baseline="0" dirty="0"/>
              <a:t> destynacje turystyczne 2024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'2024 - Liczba Noclegów'!$AY$6</c:f>
              <c:strCache>
                <c:ptCount val="1"/>
                <c:pt idx="0">
                  <c:v>krajowy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'2024 - Liczba Noclegów'!$AX$7:$AX$14</c:f>
              <c:strCache>
                <c:ptCount val="8"/>
                <c:pt idx="0">
                  <c:v>zamojski</c:v>
                </c:pt>
                <c:pt idx="1">
                  <c:v>hrubieszowski</c:v>
                </c:pt>
                <c:pt idx="2">
                  <c:v>bialski</c:v>
                </c:pt>
                <c:pt idx="3">
                  <c:v>puławski</c:v>
                </c:pt>
                <c:pt idx="4">
                  <c:v>tomaszowski</c:v>
                </c:pt>
                <c:pt idx="5">
                  <c:v>chełmski</c:v>
                </c:pt>
                <c:pt idx="6">
                  <c:v>lubelski</c:v>
                </c:pt>
                <c:pt idx="7">
                  <c:v>Lublin</c:v>
                </c:pt>
              </c:strCache>
            </c:strRef>
          </c:cat>
          <c:val>
            <c:numRef>
              <c:f>'2024 - Liczba Noclegów'!$AY$7:$AY$14</c:f>
              <c:numCache>
                <c:formatCode>General</c:formatCode>
                <c:ptCount val="8"/>
                <c:pt idx="0">
                  <c:v>1161288</c:v>
                </c:pt>
                <c:pt idx="1">
                  <c:v>470707</c:v>
                </c:pt>
                <c:pt idx="2">
                  <c:v>1327153</c:v>
                </c:pt>
                <c:pt idx="3">
                  <c:v>1931303</c:v>
                </c:pt>
                <c:pt idx="4">
                  <c:v>825768</c:v>
                </c:pt>
                <c:pt idx="5">
                  <c:v>409616</c:v>
                </c:pt>
                <c:pt idx="6">
                  <c:v>965744</c:v>
                </c:pt>
                <c:pt idx="7">
                  <c:v>2609248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F8E-40D6-9753-B765DAAAB8D4}"/>
            </c:ext>
          </c:extLst>
        </c:ser>
        <c:ser>
          <c:idx val="1"/>
          <c:order val="1"/>
          <c:tx>
            <c:strRef>
              <c:f>'2024 - Liczba Noclegów'!$AZ$6</c:f>
              <c:strCache>
                <c:ptCount val="1"/>
                <c:pt idx="0">
                  <c:v>wewnątrzregionalny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'2024 - Liczba Noclegów'!$AX$7:$AX$14</c:f>
              <c:strCache>
                <c:ptCount val="8"/>
                <c:pt idx="0">
                  <c:v>zamojski</c:v>
                </c:pt>
                <c:pt idx="1">
                  <c:v>hrubieszowski</c:v>
                </c:pt>
                <c:pt idx="2">
                  <c:v>bialski</c:v>
                </c:pt>
                <c:pt idx="3">
                  <c:v>puławski</c:v>
                </c:pt>
                <c:pt idx="4">
                  <c:v>tomaszowski</c:v>
                </c:pt>
                <c:pt idx="5">
                  <c:v>chełmski</c:v>
                </c:pt>
                <c:pt idx="6">
                  <c:v>lubelski</c:v>
                </c:pt>
                <c:pt idx="7">
                  <c:v>Lublin</c:v>
                </c:pt>
              </c:strCache>
            </c:strRef>
          </c:cat>
          <c:val>
            <c:numRef>
              <c:f>'2024 - Liczba Noclegów'!$AZ$7:$AZ$14</c:f>
              <c:numCache>
                <c:formatCode>General</c:formatCode>
                <c:ptCount val="8"/>
                <c:pt idx="0">
                  <c:v>965000</c:v>
                </c:pt>
                <c:pt idx="1">
                  <c:v>448750</c:v>
                </c:pt>
                <c:pt idx="2">
                  <c:v>630064</c:v>
                </c:pt>
                <c:pt idx="3">
                  <c:v>858554</c:v>
                </c:pt>
                <c:pt idx="4">
                  <c:v>625215</c:v>
                </c:pt>
                <c:pt idx="5">
                  <c:v>677412</c:v>
                </c:pt>
                <c:pt idx="6">
                  <c:v>2743664</c:v>
                </c:pt>
                <c:pt idx="7">
                  <c:v>3319097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F8E-40D6-9753-B765DAAAB8D4}"/>
            </c:ext>
          </c:extLst>
        </c:ser>
        <c:ser>
          <c:idx val="2"/>
          <c:order val="2"/>
          <c:tx>
            <c:strRef>
              <c:f>'2024 - Liczba Noclegów'!$BA$6</c:f>
              <c:strCache>
                <c:ptCount val="1"/>
                <c:pt idx="0">
                  <c:v>zagraniczny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'2024 - Liczba Noclegów'!$AX$7:$AX$14</c:f>
              <c:strCache>
                <c:ptCount val="8"/>
                <c:pt idx="0">
                  <c:v>zamojski</c:v>
                </c:pt>
                <c:pt idx="1">
                  <c:v>hrubieszowski</c:v>
                </c:pt>
                <c:pt idx="2">
                  <c:v>bialski</c:v>
                </c:pt>
                <c:pt idx="3">
                  <c:v>puławski</c:v>
                </c:pt>
                <c:pt idx="4">
                  <c:v>tomaszowski</c:v>
                </c:pt>
                <c:pt idx="5">
                  <c:v>chełmski</c:v>
                </c:pt>
                <c:pt idx="6">
                  <c:v>lubelski</c:v>
                </c:pt>
                <c:pt idx="7">
                  <c:v>Lublin</c:v>
                </c:pt>
              </c:strCache>
            </c:strRef>
          </c:cat>
          <c:val>
            <c:numRef>
              <c:f>'2024 - Liczba Noclegów'!$BA$7:$BA$14</c:f>
              <c:numCache>
                <c:formatCode>General</c:formatCode>
                <c:ptCount val="8"/>
                <c:pt idx="0">
                  <c:v>550444</c:v>
                </c:pt>
                <c:pt idx="1">
                  <c:v>1869694</c:v>
                </c:pt>
                <c:pt idx="2">
                  <c:v>1196822</c:v>
                </c:pt>
                <c:pt idx="3">
                  <c:v>725612</c:v>
                </c:pt>
                <c:pt idx="4">
                  <c:v>2229571</c:v>
                </c:pt>
                <c:pt idx="5">
                  <c:v>2648463</c:v>
                </c:pt>
                <c:pt idx="6">
                  <c:v>889759</c:v>
                </c:pt>
                <c:pt idx="7">
                  <c:v>2011654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F8E-40D6-9753-B765DAAAB8D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42"/>
        <c:overlap val="-20"/>
        <c:axId val="361196367"/>
        <c:axId val="361199247"/>
      </c:barChart>
      <c:catAx>
        <c:axId val="36119636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361199247"/>
        <c:crosses val="autoZero"/>
        <c:auto val="1"/>
        <c:lblAlgn val="ctr"/>
        <c:lblOffset val="100"/>
        <c:noMultiLvlLbl val="0"/>
      </c:catAx>
      <c:valAx>
        <c:axId val="36119924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361196367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l-PL" dirty="0"/>
              <a:t>Najpopularniejsze destynacje turystyczne 2025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'2025 - Liczba Noclegów'!$BG$15</c:f>
              <c:strCache>
                <c:ptCount val="1"/>
                <c:pt idx="0">
                  <c:v>krajowy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'2025 - Liczba Noclegów'!$BF$16:$BF$24</c:f>
              <c:strCache>
                <c:ptCount val="9"/>
                <c:pt idx="0">
                  <c:v>łukowski</c:v>
                </c:pt>
                <c:pt idx="1">
                  <c:v>hrubieszowski</c:v>
                </c:pt>
                <c:pt idx="2">
                  <c:v>zamojski</c:v>
                </c:pt>
                <c:pt idx="3">
                  <c:v>tomaszowski</c:v>
                </c:pt>
                <c:pt idx="4">
                  <c:v>chełmski</c:v>
                </c:pt>
                <c:pt idx="5">
                  <c:v>bialski</c:v>
                </c:pt>
                <c:pt idx="6">
                  <c:v>puławski</c:v>
                </c:pt>
                <c:pt idx="7">
                  <c:v>lubelski</c:v>
                </c:pt>
                <c:pt idx="8">
                  <c:v>Lublin</c:v>
                </c:pt>
              </c:strCache>
            </c:strRef>
          </c:cat>
          <c:val>
            <c:numRef>
              <c:f>'2025 - Liczba Noclegów'!$BG$16:$BG$24</c:f>
              <c:numCache>
                <c:formatCode>General</c:formatCode>
                <c:ptCount val="9"/>
                <c:pt idx="0">
                  <c:v>975470</c:v>
                </c:pt>
                <c:pt idx="1">
                  <c:v>339293</c:v>
                </c:pt>
                <c:pt idx="2">
                  <c:v>835163</c:v>
                </c:pt>
                <c:pt idx="3">
                  <c:v>602296</c:v>
                </c:pt>
                <c:pt idx="4">
                  <c:v>299032</c:v>
                </c:pt>
                <c:pt idx="5">
                  <c:v>974791</c:v>
                </c:pt>
                <c:pt idx="6">
                  <c:v>1437416</c:v>
                </c:pt>
                <c:pt idx="7">
                  <c:v>725930</c:v>
                </c:pt>
                <c:pt idx="8">
                  <c:v>2018325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C78-4ABD-AB19-F4A3651AB4E0}"/>
            </c:ext>
          </c:extLst>
        </c:ser>
        <c:ser>
          <c:idx val="1"/>
          <c:order val="1"/>
          <c:tx>
            <c:strRef>
              <c:f>'2025 - Liczba Noclegów'!$BH$15</c:f>
              <c:strCache>
                <c:ptCount val="1"/>
                <c:pt idx="0">
                  <c:v>wewnątrzregionalny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'2025 - Liczba Noclegów'!$BF$16:$BF$24</c:f>
              <c:strCache>
                <c:ptCount val="9"/>
                <c:pt idx="0">
                  <c:v>łukowski</c:v>
                </c:pt>
                <c:pt idx="1">
                  <c:v>hrubieszowski</c:v>
                </c:pt>
                <c:pt idx="2">
                  <c:v>zamojski</c:v>
                </c:pt>
                <c:pt idx="3">
                  <c:v>tomaszowski</c:v>
                </c:pt>
                <c:pt idx="4">
                  <c:v>chełmski</c:v>
                </c:pt>
                <c:pt idx="5">
                  <c:v>bialski</c:v>
                </c:pt>
                <c:pt idx="6">
                  <c:v>puławski</c:v>
                </c:pt>
                <c:pt idx="7">
                  <c:v>lubelski</c:v>
                </c:pt>
                <c:pt idx="8">
                  <c:v>Lublin</c:v>
                </c:pt>
              </c:strCache>
            </c:strRef>
          </c:cat>
          <c:val>
            <c:numRef>
              <c:f>'2025 - Liczba Noclegów'!$BH$16:$BH$24</c:f>
              <c:numCache>
                <c:formatCode>General</c:formatCode>
                <c:ptCount val="9"/>
                <c:pt idx="0">
                  <c:v>249428</c:v>
                </c:pt>
                <c:pt idx="1">
                  <c:v>302332</c:v>
                </c:pt>
                <c:pt idx="2">
                  <c:v>677660</c:v>
                </c:pt>
                <c:pt idx="3">
                  <c:v>426688</c:v>
                </c:pt>
                <c:pt idx="4">
                  <c:v>436560</c:v>
                </c:pt>
                <c:pt idx="5">
                  <c:v>459621</c:v>
                </c:pt>
                <c:pt idx="6">
                  <c:v>656812</c:v>
                </c:pt>
                <c:pt idx="7">
                  <c:v>1792532</c:v>
                </c:pt>
                <c:pt idx="8">
                  <c:v>2566680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C78-4ABD-AB19-F4A3651AB4E0}"/>
            </c:ext>
          </c:extLst>
        </c:ser>
        <c:ser>
          <c:idx val="2"/>
          <c:order val="2"/>
          <c:tx>
            <c:strRef>
              <c:f>'2025 - Liczba Noclegów'!$BI$15</c:f>
              <c:strCache>
                <c:ptCount val="1"/>
                <c:pt idx="0">
                  <c:v>zagraniczny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'2025 - Liczba Noclegów'!$BF$16:$BF$24</c:f>
              <c:strCache>
                <c:ptCount val="9"/>
                <c:pt idx="0">
                  <c:v>łukowski</c:v>
                </c:pt>
                <c:pt idx="1">
                  <c:v>hrubieszowski</c:v>
                </c:pt>
                <c:pt idx="2">
                  <c:v>zamojski</c:v>
                </c:pt>
                <c:pt idx="3">
                  <c:v>tomaszowski</c:v>
                </c:pt>
                <c:pt idx="4">
                  <c:v>chełmski</c:v>
                </c:pt>
                <c:pt idx="5">
                  <c:v>bialski</c:v>
                </c:pt>
                <c:pt idx="6">
                  <c:v>puławski</c:v>
                </c:pt>
                <c:pt idx="7">
                  <c:v>lubelski</c:v>
                </c:pt>
                <c:pt idx="8">
                  <c:v>Lublin</c:v>
                </c:pt>
              </c:strCache>
            </c:strRef>
          </c:cat>
          <c:val>
            <c:numRef>
              <c:f>'2025 - Liczba Noclegów'!$BI$16:$BI$24</c:f>
              <c:numCache>
                <c:formatCode>General</c:formatCode>
                <c:ptCount val="9"/>
                <c:pt idx="0">
                  <c:v>254146</c:v>
                </c:pt>
                <c:pt idx="1">
                  <c:v>1034494</c:v>
                </c:pt>
                <c:pt idx="2">
                  <c:v>422084</c:v>
                </c:pt>
                <c:pt idx="3">
                  <c:v>1161452</c:v>
                </c:pt>
                <c:pt idx="4">
                  <c:v>1561416</c:v>
                </c:pt>
                <c:pt idx="5">
                  <c:v>991730</c:v>
                </c:pt>
                <c:pt idx="6">
                  <c:v>561438</c:v>
                </c:pt>
                <c:pt idx="7">
                  <c:v>605191</c:v>
                </c:pt>
                <c:pt idx="8">
                  <c:v>1536831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C78-4ABD-AB19-F4A3651AB4E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-20"/>
        <c:axId val="60609183"/>
        <c:axId val="60610143"/>
      </c:barChart>
      <c:catAx>
        <c:axId val="60609183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60610143"/>
        <c:crosses val="autoZero"/>
        <c:auto val="1"/>
        <c:lblAlgn val="ctr"/>
        <c:lblOffset val="100"/>
        <c:noMultiLvlLbl val="0"/>
      </c:catAx>
      <c:valAx>
        <c:axId val="6061014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6060918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'2025 - Noce'!$Z$34</c:f>
              <c:strCache>
                <c:ptCount val="1"/>
                <c:pt idx="0">
                  <c:v>Zagraniczni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'2025 - Noce'!$Y$35:$Y$45</c:f>
              <c:strCache>
                <c:ptCount val="11"/>
                <c:pt idx="0">
                  <c:v>styczeń</c:v>
                </c:pt>
                <c:pt idx="1">
                  <c:v>luty</c:v>
                </c:pt>
                <c:pt idx="2">
                  <c:v>marzec</c:v>
                </c:pt>
                <c:pt idx="3">
                  <c:v>kwiecień</c:v>
                </c:pt>
                <c:pt idx="4">
                  <c:v>maj</c:v>
                </c:pt>
                <c:pt idx="5">
                  <c:v>czerwiec</c:v>
                </c:pt>
                <c:pt idx="6">
                  <c:v>lipiec</c:v>
                </c:pt>
                <c:pt idx="7">
                  <c:v>sierpień</c:v>
                </c:pt>
                <c:pt idx="8">
                  <c:v>wrzesień</c:v>
                </c:pt>
                <c:pt idx="9">
                  <c:v>październik</c:v>
                </c:pt>
                <c:pt idx="10">
                  <c:v>listopad</c:v>
                </c:pt>
              </c:strCache>
            </c:strRef>
          </c:cat>
          <c:val>
            <c:numRef>
              <c:f>'2025 - Noce'!$Z$35:$Z$45</c:f>
              <c:numCache>
                <c:formatCode>General</c:formatCode>
                <c:ptCount val="11"/>
                <c:pt idx="0">
                  <c:v>974288</c:v>
                </c:pt>
                <c:pt idx="1">
                  <c:v>646783</c:v>
                </c:pt>
                <c:pt idx="2">
                  <c:v>684397</c:v>
                </c:pt>
                <c:pt idx="3">
                  <c:v>821963</c:v>
                </c:pt>
                <c:pt idx="4">
                  <c:v>818839</c:v>
                </c:pt>
                <c:pt idx="5">
                  <c:v>904843</c:v>
                </c:pt>
                <c:pt idx="6">
                  <c:v>1130055</c:v>
                </c:pt>
                <c:pt idx="7">
                  <c:v>1136023</c:v>
                </c:pt>
                <c:pt idx="8">
                  <c:v>708132</c:v>
                </c:pt>
                <c:pt idx="9">
                  <c:v>736437</c:v>
                </c:pt>
                <c:pt idx="10">
                  <c:v>549314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2BE-4CB5-BFD6-12E53E82461A}"/>
            </c:ext>
          </c:extLst>
        </c:ser>
        <c:ser>
          <c:idx val="1"/>
          <c:order val="1"/>
          <c:tx>
            <c:strRef>
              <c:f>'2025 - Noce'!$AA$34</c:f>
              <c:strCache>
                <c:ptCount val="1"/>
                <c:pt idx="0">
                  <c:v>Krajowi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'2025 - Noce'!$Y$35:$Y$45</c:f>
              <c:strCache>
                <c:ptCount val="11"/>
                <c:pt idx="0">
                  <c:v>styczeń</c:v>
                </c:pt>
                <c:pt idx="1">
                  <c:v>luty</c:v>
                </c:pt>
                <c:pt idx="2">
                  <c:v>marzec</c:v>
                </c:pt>
                <c:pt idx="3">
                  <c:v>kwiecień</c:v>
                </c:pt>
                <c:pt idx="4">
                  <c:v>maj</c:v>
                </c:pt>
                <c:pt idx="5">
                  <c:v>czerwiec</c:v>
                </c:pt>
                <c:pt idx="6">
                  <c:v>lipiec</c:v>
                </c:pt>
                <c:pt idx="7">
                  <c:v>sierpień</c:v>
                </c:pt>
                <c:pt idx="8">
                  <c:v>wrzesień</c:v>
                </c:pt>
                <c:pt idx="9">
                  <c:v>październik</c:v>
                </c:pt>
                <c:pt idx="10">
                  <c:v>listopad</c:v>
                </c:pt>
              </c:strCache>
            </c:strRef>
          </c:cat>
          <c:val>
            <c:numRef>
              <c:f>'2025 - Noce'!$AA$35:$AA$45</c:f>
              <c:numCache>
                <c:formatCode>General</c:formatCode>
                <c:ptCount val="11"/>
                <c:pt idx="0">
                  <c:v>922041</c:v>
                </c:pt>
                <c:pt idx="1">
                  <c:v>932795</c:v>
                </c:pt>
                <c:pt idx="2">
                  <c:v>1048535</c:v>
                </c:pt>
                <c:pt idx="3">
                  <c:v>1321164</c:v>
                </c:pt>
                <c:pt idx="4">
                  <c:v>1510795</c:v>
                </c:pt>
                <c:pt idx="5">
                  <c:v>1621434</c:v>
                </c:pt>
                <c:pt idx="6">
                  <c:v>1786362</c:v>
                </c:pt>
                <c:pt idx="7">
                  <c:v>2093503</c:v>
                </c:pt>
                <c:pt idx="8">
                  <c:v>1111888</c:v>
                </c:pt>
                <c:pt idx="9">
                  <c:v>1046379</c:v>
                </c:pt>
                <c:pt idx="10">
                  <c:v>864205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2BE-4CB5-BFD6-12E53E8246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3763743"/>
        <c:axId val="193764703"/>
      </c:barChart>
      <c:catAx>
        <c:axId val="19376374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93764703"/>
        <c:crosses val="autoZero"/>
        <c:auto val="1"/>
        <c:lblAlgn val="ctr"/>
        <c:lblOffset val="100"/>
        <c:noMultiLvlLbl val="0"/>
      </c:catAx>
      <c:valAx>
        <c:axId val="193764703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9376374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7E74670-4DE1-4218-83C9-B756A503D794}" type="doc">
      <dgm:prSet loTypeId="urn:microsoft.com/office/officeart/2008/layout/NameandTitleOrganizational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E1D30B1E-8E39-42E0-821A-C8682ED3D5FF}">
      <dgm:prSet phldrT="[Tekst]" custT="1"/>
      <dgm:spPr>
        <a:xfrm>
          <a:off x="4863970" y="269501"/>
          <a:ext cx="3621466" cy="1802155"/>
        </a:xfrm>
        <a:prstGeom prst="rect">
          <a:avLst/>
        </a:prstGeom>
        <a:solidFill>
          <a:schemeClr val="accent2"/>
        </a:solidFill>
        <a:ln w="25400" cap="flat" cmpd="sng" algn="ctr">
          <a:solidFill>
            <a:srgbClr val="000000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pl-PL" sz="4400" dirty="0">
              <a:solidFill>
                <a:srgbClr val="000000"/>
              </a:solidFill>
              <a:latin typeface="Helvetica 75 Bold"/>
              <a:ea typeface="+mn-ea"/>
              <a:cs typeface="+mn-cs"/>
            </a:rPr>
            <a:t>2 666 983</a:t>
          </a:r>
        </a:p>
      </dgm:t>
    </dgm:pt>
    <dgm:pt modelId="{557B0E5C-6783-404F-9AB6-0EFCB5A81C83}" type="parTrans" cxnId="{B5CF7573-3588-4901-B33B-E9078D54F785}">
      <dgm:prSet/>
      <dgm:spPr/>
      <dgm:t>
        <a:bodyPr/>
        <a:lstStyle/>
        <a:p>
          <a:endParaRPr lang="pl-PL"/>
        </a:p>
      </dgm:t>
    </dgm:pt>
    <dgm:pt modelId="{CC2A5006-75CC-4A62-9350-7E4E077298FE}" type="sibTrans" cxnId="{B5CF7573-3588-4901-B33B-E9078D54F785}">
      <dgm:prSet custT="1"/>
      <dgm:spPr>
        <a:xfrm>
          <a:off x="5630492" y="1671178"/>
          <a:ext cx="3132635" cy="600718"/>
        </a:xfrm>
        <a:prstGeom prst="rect">
          <a:avLst/>
        </a:prstGeom>
        <a:solidFill>
          <a:srgbClr val="000000">
            <a:alpha val="9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7900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 algn="ctr">
            <a:buNone/>
          </a:pPr>
          <a:r>
            <a:rPr lang="pl-PL" sz="2000" dirty="0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latin typeface="Helvetica 75 Bold"/>
              <a:ea typeface="+mn-ea"/>
              <a:cs typeface="+mn-cs"/>
            </a:rPr>
            <a:t>turystów łącznie</a:t>
          </a:r>
        </a:p>
      </dgm:t>
    </dgm:pt>
    <dgm:pt modelId="{EE05525E-0820-4EDE-87D0-85E6F2B02001}" type="asst">
      <dgm:prSet phldrT="[Tekst]" custT="1"/>
      <dgm:spPr>
        <a:xfrm>
          <a:off x="9604133" y="269501"/>
          <a:ext cx="3574789" cy="1802155"/>
        </a:xfrm>
        <a:prstGeom prst="rect">
          <a:avLst/>
        </a:prstGeom>
        <a:solidFill>
          <a:schemeClr val="accent2"/>
        </a:solidFill>
        <a:ln w="25400" cap="flat" cmpd="sng" algn="ctr">
          <a:solidFill>
            <a:srgbClr val="000000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pl-PL" sz="4400" dirty="0">
              <a:solidFill>
                <a:srgbClr val="000000"/>
              </a:solidFill>
              <a:latin typeface="Helvetica 75 Bold"/>
              <a:ea typeface="+mn-ea"/>
              <a:cs typeface="+mn-cs"/>
            </a:rPr>
            <a:t>1 961 158</a:t>
          </a:r>
        </a:p>
      </dgm:t>
    </dgm:pt>
    <dgm:pt modelId="{A1C1C298-A0B1-48F4-8309-326D48C26D7C}" type="parTrans" cxnId="{959F5BC7-8A4E-46C0-B67F-C00A98BEEA79}">
      <dgm:prSet/>
      <dgm:spPr/>
      <dgm:t>
        <a:bodyPr/>
        <a:lstStyle/>
        <a:p>
          <a:endParaRPr lang="pl-PL"/>
        </a:p>
      </dgm:t>
    </dgm:pt>
    <dgm:pt modelId="{75FD5364-E869-4D21-AF53-5EBECD6B44C2}" type="sibTrans" cxnId="{959F5BC7-8A4E-46C0-B67F-C00A98BEEA79}">
      <dgm:prSet custT="1"/>
      <dgm:spPr>
        <a:xfrm>
          <a:off x="10347316" y="1671178"/>
          <a:ext cx="3132635" cy="600718"/>
        </a:xfrm>
        <a:prstGeom prst="rect">
          <a:avLst/>
        </a:prstGeom>
        <a:solidFill>
          <a:srgbClr val="000000">
            <a:alpha val="9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7900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 algn="ctr">
            <a:buNone/>
          </a:pPr>
          <a:r>
            <a:rPr lang="pl-PL" sz="2000" dirty="0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latin typeface="Helvetica 75 Bold"/>
              <a:ea typeface="+mn-ea"/>
              <a:cs typeface="+mn-cs"/>
            </a:rPr>
            <a:t>turystów z Ukrainy</a:t>
          </a:r>
        </a:p>
      </dgm:t>
    </dgm:pt>
    <dgm:pt modelId="{D4ABFB01-9FB4-47DA-8E02-8C310CF4B555}">
      <dgm:prSet phldrT="[Tekst]" custT="1"/>
      <dgm:spPr>
        <a:xfrm>
          <a:off x="138940" y="3112902"/>
          <a:ext cx="3673433" cy="1802155"/>
        </a:xfrm>
        <a:prstGeom prst="rect">
          <a:avLst/>
        </a:prstGeom>
        <a:solidFill>
          <a:schemeClr val="accent2"/>
        </a:solidFill>
        <a:ln w="25400" cap="flat" cmpd="sng" algn="ctr">
          <a:solidFill>
            <a:srgbClr val="000000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pl-PL" sz="4400" dirty="0">
              <a:solidFill>
                <a:srgbClr val="000000"/>
              </a:solidFill>
              <a:latin typeface="Helvetica 75 Bold"/>
              <a:ea typeface="+mn-ea"/>
              <a:cs typeface="+mn-cs"/>
            </a:rPr>
            <a:t>432 023</a:t>
          </a:r>
        </a:p>
      </dgm:t>
    </dgm:pt>
    <dgm:pt modelId="{B86E7ECC-14EE-4773-AC7B-CE3038F3C293}" type="parTrans" cxnId="{53D2F4B0-1B24-4EFE-B41E-41903FF5212A}">
      <dgm:prSet/>
      <dgm:spPr>
        <a:xfrm>
          <a:off x="1975657" y="2071657"/>
          <a:ext cx="4699047" cy="1041245"/>
        </a:xfrm>
        <a:custGeom>
          <a:avLst/>
          <a:gdLst/>
          <a:ahLst/>
          <a:cxnLst/>
          <a:rect l="0" t="0" r="0" b="0"/>
          <a:pathLst>
            <a:path>
              <a:moveTo>
                <a:pt x="4699047" y="0"/>
              </a:moveTo>
              <a:lnTo>
                <a:pt x="4699047" y="620742"/>
              </a:lnTo>
              <a:lnTo>
                <a:pt x="0" y="620742"/>
              </a:lnTo>
              <a:lnTo>
                <a:pt x="0" y="1041245"/>
              </a:lnTo>
            </a:path>
          </a:pathLst>
        </a:custGeom>
        <a:noFill/>
        <a:ln w="25400" cap="flat" cmpd="sng" algn="ctr">
          <a:solidFill>
            <a:srgbClr val="FF7900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pl-PL"/>
        </a:p>
      </dgm:t>
    </dgm:pt>
    <dgm:pt modelId="{42A7B88F-1E7B-47B1-8FEC-01A11045F34A}" type="sibTrans" cxnId="{53D2F4B0-1B24-4EFE-B41E-41903FF5212A}">
      <dgm:prSet custT="1"/>
      <dgm:spPr>
        <a:xfrm>
          <a:off x="931445" y="4514579"/>
          <a:ext cx="3132635" cy="600718"/>
        </a:xfrm>
        <a:prstGeom prst="rect">
          <a:avLst/>
        </a:prstGeom>
        <a:solidFill>
          <a:srgbClr val="000000">
            <a:alpha val="9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7900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 algn="ctr">
            <a:buNone/>
          </a:pPr>
          <a:r>
            <a:rPr lang="pl-PL" sz="2000" dirty="0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latin typeface="Helvetica 75 Bold"/>
              <a:ea typeface="+mn-ea"/>
              <a:cs typeface="+mn-cs"/>
            </a:rPr>
            <a:t>turystów wewnątrzregionalnych</a:t>
          </a:r>
        </a:p>
      </dgm:t>
    </dgm:pt>
    <dgm:pt modelId="{142B454E-6CEA-433F-8EA8-2E42E72553C1}">
      <dgm:prSet custT="1"/>
      <dgm:spPr>
        <a:xfrm>
          <a:off x="4905086" y="3112902"/>
          <a:ext cx="3563303" cy="1802155"/>
        </a:xfrm>
        <a:prstGeom prst="rect">
          <a:avLst/>
        </a:prstGeom>
        <a:solidFill>
          <a:schemeClr val="accent2"/>
        </a:solidFill>
        <a:ln w="25400" cap="flat" cmpd="sng" algn="ctr">
          <a:solidFill>
            <a:srgbClr val="000000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pl-PL" sz="4400" dirty="0">
              <a:solidFill>
                <a:srgbClr val="000000"/>
              </a:solidFill>
              <a:latin typeface="Helvetica 75 Bold"/>
              <a:ea typeface="+mn-ea"/>
              <a:cs typeface="+mn-cs"/>
            </a:rPr>
            <a:t>1 569 686</a:t>
          </a:r>
        </a:p>
      </dgm:t>
    </dgm:pt>
    <dgm:pt modelId="{D3271B43-CF0A-4D32-8658-F0063FFBFD6F}" type="parTrans" cxnId="{C7B1A341-6796-4AE1-8A01-D57AD27EF345}">
      <dgm:prSet/>
      <dgm:spPr>
        <a:xfrm>
          <a:off x="6628984" y="2071657"/>
          <a:ext cx="91440" cy="104124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20742"/>
              </a:lnTo>
              <a:lnTo>
                <a:pt x="57754" y="620742"/>
              </a:lnTo>
              <a:lnTo>
                <a:pt x="57754" y="1041245"/>
              </a:lnTo>
            </a:path>
          </a:pathLst>
        </a:custGeom>
        <a:noFill/>
        <a:ln w="25400" cap="flat" cmpd="sng" algn="ctr">
          <a:solidFill>
            <a:srgbClr val="FF7900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pl-PL"/>
        </a:p>
      </dgm:t>
    </dgm:pt>
    <dgm:pt modelId="{E1341C1B-C813-450E-AB9E-D7E49733E23A}" type="sibTrans" cxnId="{C7B1A341-6796-4AE1-8A01-D57AD27EF345}">
      <dgm:prSet custT="1"/>
      <dgm:spPr>
        <a:xfrm>
          <a:off x="5642526" y="4514579"/>
          <a:ext cx="3132635" cy="600718"/>
        </a:xfrm>
        <a:prstGeom prst="rect">
          <a:avLst/>
        </a:prstGeom>
        <a:solidFill>
          <a:srgbClr val="000000">
            <a:alpha val="9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7900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 algn="ctr">
            <a:buNone/>
          </a:pPr>
          <a:r>
            <a:rPr lang="pl-PL" sz="2000" dirty="0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latin typeface="Helvetica 75 Bold"/>
              <a:ea typeface="+mn-ea"/>
              <a:cs typeface="+mn-cs"/>
            </a:rPr>
            <a:t>turystów krajowych</a:t>
          </a:r>
        </a:p>
      </dgm:t>
    </dgm:pt>
    <dgm:pt modelId="{664D995B-FBB7-4A37-95EE-92D6A077538C}">
      <dgm:prSet custT="1"/>
      <dgm:spPr>
        <a:xfrm>
          <a:off x="9616168" y="3112902"/>
          <a:ext cx="3567132" cy="1802155"/>
        </a:xfrm>
        <a:prstGeom prst="rect">
          <a:avLst/>
        </a:prstGeom>
        <a:solidFill>
          <a:schemeClr val="accent2"/>
        </a:solidFill>
        <a:ln w="25400" cap="flat" cmpd="sng" algn="ctr">
          <a:solidFill>
            <a:srgbClr val="000000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pl-PL" sz="4400" dirty="0">
              <a:solidFill>
                <a:srgbClr val="000000"/>
              </a:solidFill>
              <a:latin typeface="Helvetica 75 Bold"/>
              <a:ea typeface="+mn-ea"/>
              <a:cs typeface="+mn-cs"/>
            </a:rPr>
            <a:t>665 274</a:t>
          </a:r>
        </a:p>
      </dgm:t>
    </dgm:pt>
    <dgm:pt modelId="{11218B04-3BA9-48BB-B5A9-02BB86A8C632}" type="parTrans" cxnId="{0966BE33-05C5-415B-A54A-1600CA31B8F9}">
      <dgm:prSet/>
      <dgm:spPr>
        <a:xfrm>
          <a:off x="6674704" y="2071657"/>
          <a:ext cx="4725030" cy="10412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20742"/>
              </a:lnTo>
              <a:lnTo>
                <a:pt x="4725030" y="620742"/>
              </a:lnTo>
              <a:lnTo>
                <a:pt x="4725030" y="1041245"/>
              </a:lnTo>
            </a:path>
          </a:pathLst>
        </a:custGeom>
        <a:noFill/>
        <a:ln w="25400" cap="flat" cmpd="sng" algn="ctr">
          <a:solidFill>
            <a:srgbClr val="FF7900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pl-PL"/>
        </a:p>
      </dgm:t>
    </dgm:pt>
    <dgm:pt modelId="{4B980087-8A7E-4E65-8AD2-A3A517C1760D}" type="sibTrans" cxnId="{0966BE33-05C5-415B-A54A-1600CA31B8F9}">
      <dgm:prSet custT="1"/>
      <dgm:spPr>
        <a:xfrm>
          <a:off x="10355522" y="4514579"/>
          <a:ext cx="3132635" cy="600718"/>
        </a:xfrm>
        <a:prstGeom prst="rect">
          <a:avLst/>
        </a:prstGeom>
        <a:solidFill>
          <a:srgbClr val="000000">
            <a:alpha val="9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7900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 algn="ctr">
            <a:buNone/>
          </a:pPr>
          <a:r>
            <a:rPr lang="pl-PL" sz="2000" dirty="0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latin typeface="Helvetica 75 Bold"/>
              <a:ea typeface="+mn-ea"/>
              <a:cs typeface="+mn-cs"/>
            </a:rPr>
            <a:t>turystów zagranicznych</a:t>
          </a:r>
        </a:p>
      </dgm:t>
    </dgm:pt>
    <dgm:pt modelId="{071F9118-E51E-4C57-AA63-212D35E0FE4A}" type="pres">
      <dgm:prSet presAssocID="{57E74670-4DE1-4218-83C9-B756A503D79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022DB5A8-4C36-4A01-B517-EF30EBF54DF8}" type="pres">
      <dgm:prSet presAssocID="{E1D30B1E-8E39-42E0-821A-C8682ED3D5FF}" presName="hierRoot1" presStyleCnt="0">
        <dgm:presLayoutVars>
          <dgm:hierBranch val="init"/>
        </dgm:presLayoutVars>
      </dgm:prSet>
      <dgm:spPr/>
    </dgm:pt>
    <dgm:pt modelId="{E96FA02E-90A4-4997-AD96-CEA9948191ED}" type="pres">
      <dgm:prSet presAssocID="{E1D30B1E-8E39-42E0-821A-C8682ED3D5FF}" presName="rootComposite1" presStyleCnt="0"/>
      <dgm:spPr/>
    </dgm:pt>
    <dgm:pt modelId="{281F2AB7-DA10-44F6-AE10-0D31C18103D1}" type="pres">
      <dgm:prSet presAssocID="{E1D30B1E-8E39-42E0-821A-C8682ED3D5FF}" presName="rootText1" presStyleLbl="node0" presStyleIdx="0" presStyleCnt="2" custScaleX="104044">
        <dgm:presLayoutVars>
          <dgm:chMax/>
          <dgm:chPref val="3"/>
        </dgm:presLayoutVars>
      </dgm:prSet>
      <dgm:spPr/>
    </dgm:pt>
    <dgm:pt modelId="{D23C5701-B349-4DA3-9EF6-4384E93E97D7}" type="pres">
      <dgm:prSet presAssocID="{E1D30B1E-8E39-42E0-821A-C8682ED3D5FF}" presName="titleText1" presStyleLbl="fgAcc0" presStyleIdx="0" presStyleCnt="2">
        <dgm:presLayoutVars>
          <dgm:chMax val="0"/>
          <dgm:chPref val="0"/>
        </dgm:presLayoutVars>
      </dgm:prSet>
      <dgm:spPr/>
    </dgm:pt>
    <dgm:pt modelId="{D0FEDBF0-B6EB-4F5D-A591-DF8EB569D241}" type="pres">
      <dgm:prSet presAssocID="{E1D30B1E-8E39-42E0-821A-C8682ED3D5FF}" presName="rootConnector1" presStyleLbl="node1" presStyleIdx="0" presStyleCnt="3"/>
      <dgm:spPr/>
    </dgm:pt>
    <dgm:pt modelId="{C0D9036C-10BF-4E60-9C7D-357ACD5275F0}" type="pres">
      <dgm:prSet presAssocID="{E1D30B1E-8E39-42E0-821A-C8682ED3D5FF}" presName="hierChild2" presStyleCnt="0"/>
      <dgm:spPr/>
    </dgm:pt>
    <dgm:pt modelId="{95FDABC9-16E3-405F-9C0E-11F623948C8E}" type="pres">
      <dgm:prSet presAssocID="{B86E7ECC-14EE-4773-AC7B-CE3038F3C293}" presName="Name37" presStyleLbl="parChTrans1D2" presStyleIdx="0" presStyleCnt="3"/>
      <dgm:spPr/>
    </dgm:pt>
    <dgm:pt modelId="{4510540E-95BB-4CC1-AB89-013762001913}" type="pres">
      <dgm:prSet presAssocID="{D4ABFB01-9FB4-47DA-8E02-8C310CF4B555}" presName="hierRoot2" presStyleCnt="0">
        <dgm:presLayoutVars>
          <dgm:hierBranch val="init"/>
        </dgm:presLayoutVars>
      </dgm:prSet>
      <dgm:spPr/>
    </dgm:pt>
    <dgm:pt modelId="{CF68D512-D29C-44A8-A59F-C79448447F9C}" type="pres">
      <dgm:prSet presAssocID="{D4ABFB01-9FB4-47DA-8E02-8C310CF4B555}" presName="rootComposite" presStyleCnt="0"/>
      <dgm:spPr/>
    </dgm:pt>
    <dgm:pt modelId="{83FCF114-1392-445F-A815-456510EFBFCF}" type="pres">
      <dgm:prSet presAssocID="{D4ABFB01-9FB4-47DA-8E02-8C310CF4B555}" presName="rootText" presStyleLbl="node1" presStyleIdx="0" presStyleCnt="3" custScaleX="105537">
        <dgm:presLayoutVars>
          <dgm:chMax/>
          <dgm:chPref val="3"/>
        </dgm:presLayoutVars>
      </dgm:prSet>
      <dgm:spPr/>
    </dgm:pt>
    <dgm:pt modelId="{9C0240CD-83BC-41BD-9EDF-0B1473029DC5}" type="pres">
      <dgm:prSet presAssocID="{D4ABFB01-9FB4-47DA-8E02-8C310CF4B555}" presName="titleText2" presStyleLbl="fgAcc1" presStyleIdx="0" presStyleCnt="3">
        <dgm:presLayoutVars>
          <dgm:chMax val="0"/>
          <dgm:chPref val="0"/>
        </dgm:presLayoutVars>
      </dgm:prSet>
      <dgm:spPr/>
    </dgm:pt>
    <dgm:pt modelId="{F1D6F242-20BF-4059-AADB-82AF7B8373F5}" type="pres">
      <dgm:prSet presAssocID="{D4ABFB01-9FB4-47DA-8E02-8C310CF4B555}" presName="rootConnector" presStyleLbl="node2" presStyleIdx="0" presStyleCnt="0"/>
      <dgm:spPr/>
    </dgm:pt>
    <dgm:pt modelId="{23F1BC41-1B73-4078-8DAB-E090087EE250}" type="pres">
      <dgm:prSet presAssocID="{D4ABFB01-9FB4-47DA-8E02-8C310CF4B555}" presName="hierChild4" presStyleCnt="0"/>
      <dgm:spPr/>
    </dgm:pt>
    <dgm:pt modelId="{C1FFD9E6-2F07-48E6-B777-BCD9F265DC04}" type="pres">
      <dgm:prSet presAssocID="{D4ABFB01-9FB4-47DA-8E02-8C310CF4B555}" presName="hierChild5" presStyleCnt="0"/>
      <dgm:spPr/>
    </dgm:pt>
    <dgm:pt modelId="{47954949-6501-4B12-A235-738DB3F095FA}" type="pres">
      <dgm:prSet presAssocID="{D3271B43-CF0A-4D32-8658-F0063FFBFD6F}" presName="Name37" presStyleLbl="parChTrans1D2" presStyleIdx="1" presStyleCnt="3"/>
      <dgm:spPr/>
    </dgm:pt>
    <dgm:pt modelId="{6C2BBE5D-BE92-452E-8C0E-CC2D97C7E4FB}" type="pres">
      <dgm:prSet presAssocID="{142B454E-6CEA-433F-8EA8-2E42E72553C1}" presName="hierRoot2" presStyleCnt="0">
        <dgm:presLayoutVars>
          <dgm:hierBranch val="init"/>
        </dgm:presLayoutVars>
      </dgm:prSet>
      <dgm:spPr/>
    </dgm:pt>
    <dgm:pt modelId="{57F310D4-3738-4121-8E63-F9988F9C4F42}" type="pres">
      <dgm:prSet presAssocID="{142B454E-6CEA-433F-8EA8-2E42E72553C1}" presName="rootComposite" presStyleCnt="0"/>
      <dgm:spPr/>
    </dgm:pt>
    <dgm:pt modelId="{39262054-2348-4646-A924-10B18A7EF889}" type="pres">
      <dgm:prSet presAssocID="{142B454E-6CEA-433F-8EA8-2E42E72553C1}" presName="rootText" presStyleLbl="node1" presStyleIdx="1" presStyleCnt="3" custScaleX="102373">
        <dgm:presLayoutVars>
          <dgm:chMax/>
          <dgm:chPref val="3"/>
        </dgm:presLayoutVars>
      </dgm:prSet>
      <dgm:spPr/>
    </dgm:pt>
    <dgm:pt modelId="{43867B9A-0B3F-405D-9680-7C84EA9C40EC}" type="pres">
      <dgm:prSet presAssocID="{142B454E-6CEA-433F-8EA8-2E42E72553C1}" presName="titleText2" presStyleLbl="fgAcc1" presStyleIdx="1" presStyleCnt="3">
        <dgm:presLayoutVars>
          <dgm:chMax val="0"/>
          <dgm:chPref val="0"/>
        </dgm:presLayoutVars>
      </dgm:prSet>
      <dgm:spPr/>
    </dgm:pt>
    <dgm:pt modelId="{7EABE2B8-C5D8-4D25-BF12-2579BD957D39}" type="pres">
      <dgm:prSet presAssocID="{142B454E-6CEA-433F-8EA8-2E42E72553C1}" presName="rootConnector" presStyleLbl="node2" presStyleIdx="0" presStyleCnt="0"/>
      <dgm:spPr/>
    </dgm:pt>
    <dgm:pt modelId="{ED69C1C3-3907-46C3-8FBF-3A83E817512F}" type="pres">
      <dgm:prSet presAssocID="{142B454E-6CEA-433F-8EA8-2E42E72553C1}" presName="hierChild4" presStyleCnt="0"/>
      <dgm:spPr/>
    </dgm:pt>
    <dgm:pt modelId="{0131F485-9CB8-44E2-966C-76642C16E014}" type="pres">
      <dgm:prSet presAssocID="{142B454E-6CEA-433F-8EA8-2E42E72553C1}" presName="hierChild5" presStyleCnt="0"/>
      <dgm:spPr/>
    </dgm:pt>
    <dgm:pt modelId="{741C45E1-89E6-46BE-9EC8-1E17386C2F66}" type="pres">
      <dgm:prSet presAssocID="{11218B04-3BA9-48BB-B5A9-02BB86A8C632}" presName="Name37" presStyleLbl="parChTrans1D2" presStyleIdx="2" presStyleCnt="3"/>
      <dgm:spPr/>
    </dgm:pt>
    <dgm:pt modelId="{C99F7DA2-7823-402C-8506-FB32FF91EF1D}" type="pres">
      <dgm:prSet presAssocID="{664D995B-FBB7-4A37-95EE-92D6A077538C}" presName="hierRoot2" presStyleCnt="0">
        <dgm:presLayoutVars>
          <dgm:hierBranch val="init"/>
        </dgm:presLayoutVars>
      </dgm:prSet>
      <dgm:spPr/>
    </dgm:pt>
    <dgm:pt modelId="{4ACC0AC9-A442-428A-9E4F-868866C163D5}" type="pres">
      <dgm:prSet presAssocID="{664D995B-FBB7-4A37-95EE-92D6A077538C}" presName="rootComposite" presStyleCnt="0"/>
      <dgm:spPr/>
    </dgm:pt>
    <dgm:pt modelId="{EAB83CFB-CA09-4A4E-A1FB-3FB72DDA8713}" type="pres">
      <dgm:prSet presAssocID="{664D995B-FBB7-4A37-95EE-92D6A077538C}" presName="rootText" presStyleLbl="node1" presStyleIdx="2" presStyleCnt="3" custScaleX="102483">
        <dgm:presLayoutVars>
          <dgm:chMax/>
          <dgm:chPref val="3"/>
        </dgm:presLayoutVars>
      </dgm:prSet>
      <dgm:spPr/>
    </dgm:pt>
    <dgm:pt modelId="{02B53333-0D51-4405-85FD-5BEBF83DF7F4}" type="pres">
      <dgm:prSet presAssocID="{664D995B-FBB7-4A37-95EE-92D6A077538C}" presName="titleText2" presStyleLbl="fgAcc1" presStyleIdx="2" presStyleCnt="3">
        <dgm:presLayoutVars>
          <dgm:chMax val="0"/>
          <dgm:chPref val="0"/>
        </dgm:presLayoutVars>
      </dgm:prSet>
      <dgm:spPr/>
    </dgm:pt>
    <dgm:pt modelId="{D2A93FAF-CB73-40F8-A681-E60DD785C56A}" type="pres">
      <dgm:prSet presAssocID="{664D995B-FBB7-4A37-95EE-92D6A077538C}" presName="rootConnector" presStyleLbl="node2" presStyleIdx="0" presStyleCnt="0"/>
      <dgm:spPr/>
    </dgm:pt>
    <dgm:pt modelId="{77121CD9-EB8C-480F-A094-D036AB822C14}" type="pres">
      <dgm:prSet presAssocID="{664D995B-FBB7-4A37-95EE-92D6A077538C}" presName="hierChild4" presStyleCnt="0"/>
      <dgm:spPr/>
    </dgm:pt>
    <dgm:pt modelId="{0338C3A5-CF0B-4C02-AD2D-EB10D7EC7688}" type="pres">
      <dgm:prSet presAssocID="{664D995B-FBB7-4A37-95EE-92D6A077538C}" presName="hierChild5" presStyleCnt="0"/>
      <dgm:spPr/>
    </dgm:pt>
    <dgm:pt modelId="{90ECDDBA-0C70-40FF-A65B-0CD848E264EE}" type="pres">
      <dgm:prSet presAssocID="{E1D30B1E-8E39-42E0-821A-C8682ED3D5FF}" presName="hierChild3" presStyleCnt="0"/>
      <dgm:spPr/>
    </dgm:pt>
    <dgm:pt modelId="{96C352BF-5A56-4A8C-B730-C3302904E7F1}" type="pres">
      <dgm:prSet presAssocID="{EE05525E-0820-4EDE-87D0-85E6F2B02001}" presName="hierRoot1" presStyleCnt="0">
        <dgm:presLayoutVars>
          <dgm:hierBranch val="init"/>
        </dgm:presLayoutVars>
      </dgm:prSet>
      <dgm:spPr/>
    </dgm:pt>
    <dgm:pt modelId="{8DB1A890-7234-4D88-9768-0FD703800EB7}" type="pres">
      <dgm:prSet presAssocID="{EE05525E-0820-4EDE-87D0-85E6F2B02001}" presName="rootComposite1" presStyleCnt="0"/>
      <dgm:spPr/>
    </dgm:pt>
    <dgm:pt modelId="{6E046700-A7B7-423E-A93A-F6857B2551C3}" type="pres">
      <dgm:prSet presAssocID="{EE05525E-0820-4EDE-87D0-85E6F2B02001}" presName="rootText1" presStyleLbl="node0" presStyleIdx="1" presStyleCnt="2" custScaleX="102703">
        <dgm:presLayoutVars>
          <dgm:chMax/>
          <dgm:chPref val="3"/>
        </dgm:presLayoutVars>
      </dgm:prSet>
      <dgm:spPr/>
    </dgm:pt>
    <dgm:pt modelId="{1D26C4C6-6D71-40E9-98F4-C4E9E236E824}" type="pres">
      <dgm:prSet presAssocID="{EE05525E-0820-4EDE-87D0-85E6F2B02001}" presName="titleText1" presStyleLbl="fgAcc0" presStyleIdx="1" presStyleCnt="2">
        <dgm:presLayoutVars>
          <dgm:chMax val="0"/>
          <dgm:chPref val="0"/>
        </dgm:presLayoutVars>
      </dgm:prSet>
      <dgm:spPr/>
    </dgm:pt>
    <dgm:pt modelId="{54F6DA00-F229-45AC-AAC1-840AB1B01F83}" type="pres">
      <dgm:prSet presAssocID="{EE05525E-0820-4EDE-87D0-85E6F2B02001}" presName="rootConnector1" presStyleLbl="asst0" presStyleIdx="0" presStyleCnt="0"/>
      <dgm:spPr/>
    </dgm:pt>
    <dgm:pt modelId="{8D467B29-4668-42FF-84D5-9D4B19D82E05}" type="pres">
      <dgm:prSet presAssocID="{EE05525E-0820-4EDE-87D0-85E6F2B02001}" presName="hierChild2" presStyleCnt="0"/>
      <dgm:spPr/>
    </dgm:pt>
    <dgm:pt modelId="{28615238-3F5C-4A99-8B69-F4BCC6F1B2AF}" type="pres">
      <dgm:prSet presAssocID="{EE05525E-0820-4EDE-87D0-85E6F2B02001}" presName="hierChild3" presStyleCnt="0"/>
      <dgm:spPr/>
    </dgm:pt>
  </dgm:ptLst>
  <dgm:cxnLst>
    <dgm:cxn modelId="{070FDB0C-228A-4DF7-95DD-90C81D23F009}" type="presOf" srcId="{D4ABFB01-9FB4-47DA-8E02-8C310CF4B555}" destId="{83FCF114-1392-445F-A815-456510EFBFCF}" srcOrd="0" destOrd="0" presId="urn:microsoft.com/office/officeart/2008/layout/NameandTitleOrganizationalChart"/>
    <dgm:cxn modelId="{5AECEB2B-5E99-40CD-BC3A-A5BC14FD6F35}" type="presOf" srcId="{E1D30B1E-8E39-42E0-821A-C8682ED3D5FF}" destId="{281F2AB7-DA10-44F6-AE10-0D31C18103D1}" srcOrd="0" destOrd="0" presId="urn:microsoft.com/office/officeart/2008/layout/NameandTitleOrganizationalChart"/>
    <dgm:cxn modelId="{0966BE33-05C5-415B-A54A-1600CA31B8F9}" srcId="{E1D30B1E-8E39-42E0-821A-C8682ED3D5FF}" destId="{664D995B-FBB7-4A37-95EE-92D6A077538C}" srcOrd="2" destOrd="0" parTransId="{11218B04-3BA9-48BB-B5A9-02BB86A8C632}" sibTransId="{4B980087-8A7E-4E65-8AD2-A3A517C1760D}"/>
    <dgm:cxn modelId="{E3AC7A38-7AC6-46B6-922C-A133B4633569}" type="presOf" srcId="{E1341C1B-C813-450E-AB9E-D7E49733E23A}" destId="{43867B9A-0B3F-405D-9680-7C84EA9C40EC}" srcOrd="0" destOrd="0" presId="urn:microsoft.com/office/officeart/2008/layout/NameandTitleOrganizationalChart"/>
    <dgm:cxn modelId="{2A3C385C-3FC6-422E-9B5B-6B582851062D}" type="presOf" srcId="{57E74670-4DE1-4218-83C9-B756A503D794}" destId="{071F9118-E51E-4C57-AA63-212D35E0FE4A}" srcOrd="0" destOrd="0" presId="urn:microsoft.com/office/officeart/2008/layout/NameandTitleOrganizationalChart"/>
    <dgm:cxn modelId="{C7B1A341-6796-4AE1-8A01-D57AD27EF345}" srcId="{E1D30B1E-8E39-42E0-821A-C8682ED3D5FF}" destId="{142B454E-6CEA-433F-8EA8-2E42E72553C1}" srcOrd="1" destOrd="0" parTransId="{D3271B43-CF0A-4D32-8658-F0063FFBFD6F}" sibTransId="{E1341C1B-C813-450E-AB9E-D7E49733E23A}"/>
    <dgm:cxn modelId="{2FD18146-6073-45E8-8A21-472B9E3A3D01}" type="presOf" srcId="{75FD5364-E869-4D21-AF53-5EBECD6B44C2}" destId="{1D26C4C6-6D71-40E9-98F4-C4E9E236E824}" srcOrd="0" destOrd="0" presId="urn:microsoft.com/office/officeart/2008/layout/NameandTitleOrganizationalChart"/>
    <dgm:cxn modelId="{B369C54B-1DBA-4590-9EA1-CEBD6E341527}" type="presOf" srcId="{11218B04-3BA9-48BB-B5A9-02BB86A8C632}" destId="{741C45E1-89E6-46BE-9EC8-1E17386C2F66}" srcOrd="0" destOrd="0" presId="urn:microsoft.com/office/officeart/2008/layout/NameandTitleOrganizationalChart"/>
    <dgm:cxn modelId="{E4C21C4F-3E46-4902-BA73-84314831A349}" type="presOf" srcId="{D4ABFB01-9FB4-47DA-8E02-8C310CF4B555}" destId="{F1D6F242-20BF-4059-AADB-82AF7B8373F5}" srcOrd="1" destOrd="0" presId="urn:microsoft.com/office/officeart/2008/layout/NameandTitleOrganizationalChart"/>
    <dgm:cxn modelId="{B5CF7573-3588-4901-B33B-E9078D54F785}" srcId="{57E74670-4DE1-4218-83C9-B756A503D794}" destId="{E1D30B1E-8E39-42E0-821A-C8682ED3D5FF}" srcOrd="0" destOrd="0" parTransId="{557B0E5C-6783-404F-9AB6-0EFCB5A81C83}" sibTransId="{CC2A5006-75CC-4A62-9350-7E4E077298FE}"/>
    <dgm:cxn modelId="{1A4E0398-4460-4BF8-A403-96CE8CD56712}" type="presOf" srcId="{664D995B-FBB7-4A37-95EE-92D6A077538C}" destId="{D2A93FAF-CB73-40F8-A681-E60DD785C56A}" srcOrd="1" destOrd="0" presId="urn:microsoft.com/office/officeart/2008/layout/NameandTitleOrganizationalChart"/>
    <dgm:cxn modelId="{BC08C2AD-D4D9-478C-BDA0-7BD401B30D26}" type="presOf" srcId="{4B980087-8A7E-4E65-8AD2-A3A517C1760D}" destId="{02B53333-0D51-4405-85FD-5BEBF83DF7F4}" srcOrd="0" destOrd="0" presId="urn:microsoft.com/office/officeart/2008/layout/NameandTitleOrganizationalChart"/>
    <dgm:cxn modelId="{53D2F4B0-1B24-4EFE-B41E-41903FF5212A}" srcId="{E1D30B1E-8E39-42E0-821A-C8682ED3D5FF}" destId="{D4ABFB01-9FB4-47DA-8E02-8C310CF4B555}" srcOrd="0" destOrd="0" parTransId="{B86E7ECC-14EE-4773-AC7B-CE3038F3C293}" sibTransId="{42A7B88F-1E7B-47B1-8FEC-01A11045F34A}"/>
    <dgm:cxn modelId="{732FB6B3-34CD-4E5A-B60F-48C5B8B601D2}" type="presOf" srcId="{142B454E-6CEA-433F-8EA8-2E42E72553C1}" destId="{7EABE2B8-C5D8-4D25-BF12-2579BD957D39}" srcOrd="1" destOrd="0" presId="urn:microsoft.com/office/officeart/2008/layout/NameandTitleOrganizationalChart"/>
    <dgm:cxn modelId="{D576A9C0-3220-42F3-8F26-7E4FCBA1690C}" type="presOf" srcId="{B86E7ECC-14EE-4773-AC7B-CE3038F3C293}" destId="{95FDABC9-16E3-405F-9C0E-11F623948C8E}" srcOrd="0" destOrd="0" presId="urn:microsoft.com/office/officeart/2008/layout/NameandTitleOrganizationalChart"/>
    <dgm:cxn modelId="{959F5BC7-8A4E-46C0-B67F-C00A98BEEA79}" srcId="{57E74670-4DE1-4218-83C9-B756A503D794}" destId="{EE05525E-0820-4EDE-87D0-85E6F2B02001}" srcOrd="1" destOrd="0" parTransId="{A1C1C298-A0B1-48F4-8309-326D48C26D7C}" sibTransId="{75FD5364-E869-4D21-AF53-5EBECD6B44C2}"/>
    <dgm:cxn modelId="{F6FF6CCC-D933-4C42-BDC4-40674A0E6756}" type="presOf" srcId="{664D995B-FBB7-4A37-95EE-92D6A077538C}" destId="{EAB83CFB-CA09-4A4E-A1FB-3FB72DDA8713}" srcOrd="0" destOrd="0" presId="urn:microsoft.com/office/officeart/2008/layout/NameandTitleOrganizationalChart"/>
    <dgm:cxn modelId="{8FF0B9D3-B2D3-4037-906D-FF8DC16DE900}" type="presOf" srcId="{EE05525E-0820-4EDE-87D0-85E6F2B02001}" destId="{54F6DA00-F229-45AC-AAC1-840AB1B01F83}" srcOrd="1" destOrd="0" presId="urn:microsoft.com/office/officeart/2008/layout/NameandTitleOrganizationalChart"/>
    <dgm:cxn modelId="{35FBBDD9-AD0B-4645-B5E9-3B3CFA12F24E}" type="presOf" srcId="{142B454E-6CEA-433F-8EA8-2E42E72553C1}" destId="{39262054-2348-4646-A924-10B18A7EF889}" srcOrd="0" destOrd="0" presId="urn:microsoft.com/office/officeart/2008/layout/NameandTitleOrganizationalChart"/>
    <dgm:cxn modelId="{5600A2E6-F413-43B3-81C4-816BBD2236F3}" type="presOf" srcId="{D3271B43-CF0A-4D32-8658-F0063FFBFD6F}" destId="{47954949-6501-4B12-A235-738DB3F095FA}" srcOrd="0" destOrd="0" presId="urn:microsoft.com/office/officeart/2008/layout/NameandTitleOrganizationalChart"/>
    <dgm:cxn modelId="{CDEBD1E6-3829-4BE8-9057-3A59AAE94289}" type="presOf" srcId="{42A7B88F-1E7B-47B1-8FEC-01A11045F34A}" destId="{9C0240CD-83BC-41BD-9EDF-0B1473029DC5}" srcOrd="0" destOrd="0" presId="urn:microsoft.com/office/officeart/2008/layout/NameandTitleOrganizationalChart"/>
    <dgm:cxn modelId="{5B6B56EB-234B-42B5-858E-E7E01A87A854}" type="presOf" srcId="{EE05525E-0820-4EDE-87D0-85E6F2B02001}" destId="{6E046700-A7B7-423E-A93A-F6857B2551C3}" srcOrd="0" destOrd="0" presId="urn:microsoft.com/office/officeart/2008/layout/NameandTitleOrganizationalChart"/>
    <dgm:cxn modelId="{F92693F3-2D9F-4D8D-9C5F-87EAD4826C82}" type="presOf" srcId="{E1D30B1E-8E39-42E0-821A-C8682ED3D5FF}" destId="{D0FEDBF0-B6EB-4F5D-A591-DF8EB569D241}" srcOrd="1" destOrd="0" presId="urn:microsoft.com/office/officeart/2008/layout/NameandTitleOrganizationalChart"/>
    <dgm:cxn modelId="{03683DFB-2658-4BFA-BB43-095B3660FB4D}" type="presOf" srcId="{CC2A5006-75CC-4A62-9350-7E4E077298FE}" destId="{D23C5701-B349-4DA3-9EF6-4384E93E97D7}" srcOrd="0" destOrd="0" presId="urn:microsoft.com/office/officeart/2008/layout/NameandTitleOrganizationalChart"/>
    <dgm:cxn modelId="{4448B5D7-3537-463D-8D6F-2F2BE9ED5164}" type="presParOf" srcId="{071F9118-E51E-4C57-AA63-212D35E0FE4A}" destId="{022DB5A8-4C36-4A01-B517-EF30EBF54DF8}" srcOrd="0" destOrd="0" presId="urn:microsoft.com/office/officeart/2008/layout/NameandTitleOrganizationalChart"/>
    <dgm:cxn modelId="{1B9856FB-1558-4F60-BED6-373DDEBE81FA}" type="presParOf" srcId="{022DB5A8-4C36-4A01-B517-EF30EBF54DF8}" destId="{E96FA02E-90A4-4997-AD96-CEA9948191ED}" srcOrd="0" destOrd="0" presId="urn:microsoft.com/office/officeart/2008/layout/NameandTitleOrganizationalChart"/>
    <dgm:cxn modelId="{7CEF66DA-0AA5-4726-9D5A-8D2F3204F518}" type="presParOf" srcId="{E96FA02E-90A4-4997-AD96-CEA9948191ED}" destId="{281F2AB7-DA10-44F6-AE10-0D31C18103D1}" srcOrd="0" destOrd="0" presId="urn:microsoft.com/office/officeart/2008/layout/NameandTitleOrganizationalChart"/>
    <dgm:cxn modelId="{EF9B66F2-9272-4F57-AC7D-51A3E8961F33}" type="presParOf" srcId="{E96FA02E-90A4-4997-AD96-CEA9948191ED}" destId="{D23C5701-B349-4DA3-9EF6-4384E93E97D7}" srcOrd="1" destOrd="0" presId="urn:microsoft.com/office/officeart/2008/layout/NameandTitleOrganizationalChart"/>
    <dgm:cxn modelId="{BD5E61BF-0CD0-4EB0-A9A9-A3B506BEB2FC}" type="presParOf" srcId="{E96FA02E-90A4-4997-AD96-CEA9948191ED}" destId="{D0FEDBF0-B6EB-4F5D-A591-DF8EB569D241}" srcOrd="2" destOrd="0" presId="urn:microsoft.com/office/officeart/2008/layout/NameandTitleOrganizationalChart"/>
    <dgm:cxn modelId="{B4623E54-17C2-445B-8CE7-BA2DA29A39D8}" type="presParOf" srcId="{022DB5A8-4C36-4A01-B517-EF30EBF54DF8}" destId="{C0D9036C-10BF-4E60-9C7D-357ACD5275F0}" srcOrd="1" destOrd="0" presId="urn:microsoft.com/office/officeart/2008/layout/NameandTitleOrganizationalChart"/>
    <dgm:cxn modelId="{09E64EA0-10E0-4200-8BD2-86338243B754}" type="presParOf" srcId="{C0D9036C-10BF-4E60-9C7D-357ACD5275F0}" destId="{95FDABC9-16E3-405F-9C0E-11F623948C8E}" srcOrd="0" destOrd="0" presId="urn:microsoft.com/office/officeart/2008/layout/NameandTitleOrganizationalChart"/>
    <dgm:cxn modelId="{D2B3BC5F-6EC7-4504-8AD2-D60E359B31F5}" type="presParOf" srcId="{C0D9036C-10BF-4E60-9C7D-357ACD5275F0}" destId="{4510540E-95BB-4CC1-AB89-013762001913}" srcOrd="1" destOrd="0" presId="urn:microsoft.com/office/officeart/2008/layout/NameandTitleOrganizationalChart"/>
    <dgm:cxn modelId="{C3F9C19D-5BF8-4A1C-806D-DA6CA0625750}" type="presParOf" srcId="{4510540E-95BB-4CC1-AB89-013762001913}" destId="{CF68D512-D29C-44A8-A59F-C79448447F9C}" srcOrd="0" destOrd="0" presId="urn:microsoft.com/office/officeart/2008/layout/NameandTitleOrganizationalChart"/>
    <dgm:cxn modelId="{3404F847-2B35-440E-A8EC-B59C6C5657AA}" type="presParOf" srcId="{CF68D512-D29C-44A8-A59F-C79448447F9C}" destId="{83FCF114-1392-445F-A815-456510EFBFCF}" srcOrd="0" destOrd="0" presId="urn:microsoft.com/office/officeart/2008/layout/NameandTitleOrganizationalChart"/>
    <dgm:cxn modelId="{33530177-4410-40AC-A40C-BEA000E6D4A3}" type="presParOf" srcId="{CF68D512-D29C-44A8-A59F-C79448447F9C}" destId="{9C0240CD-83BC-41BD-9EDF-0B1473029DC5}" srcOrd="1" destOrd="0" presId="urn:microsoft.com/office/officeart/2008/layout/NameandTitleOrganizationalChart"/>
    <dgm:cxn modelId="{9E7D90AB-D757-45DE-9B0D-9FBC4FE59660}" type="presParOf" srcId="{CF68D512-D29C-44A8-A59F-C79448447F9C}" destId="{F1D6F242-20BF-4059-AADB-82AF7B8373F5}" srcOrd="2" destOrd="0" presId="urn:microsoft.com/office/officeart/2008/layout/NameandTitleOrganizationalChart"/>
    <dgm:cxn modelId="{E329ACC2-AA83-4B2C-A316-38CB9984854C}" type="presParOf" srcId="{4510540E-95BB-4CC1-AB89-013762001913}" destId="{23F1BC41-1B73-4078-8DAB-E090087EE250}" srcOrd="1" destOrd="0" presId="urn:microsoft.com/office/officeart/2008/layout/NameandTitleOrganizationalChart"/>
    <dgm:cxn modelId="{2D460551-9929-48E0-80D4-6F53F72360C3}" type="presParOf" srcId="{4510540E-95BB-4CC1-AB89-013762001913}" destId="{C1FFD9E6-2F07-48E6-B777-BCD9F265DC04}" srcOrd="2" destOrd="0" presId="urn:microsoft.com/office/officeart/2008/layout/NameandTitleOrganizationalChart"/>
    <dgm:cxn modelId="{5518F490-8417-49F9-BA72-6382076F9D55}" type="presParOf" srcId="{C0D9036C-10BF-4E60-9C7D-357ACD5275F0}" destId="{47954949-6501-4B12-A235-738DB3F095FA}" srcOrd="2" destOrd="0" presId="urn:microsoft.com/office/officeart/2008/layout/NameandTitleOrganizationalChart"/>
    <dgm:cxn modelId="{A974B26C-20CE-49B1-A32F-54BD3ED4463E}" type="presParOf" srcId="{C0D9036C-10BF-4E60-9C7D-357ACD5275F0}" destId="{6C2BBE5D-BE92-452E-8C0E-CC2D97C7E4FB}" srcOrd="3" destOrd="0" presId="urn:microsoft.com/office/officeart/2008/layout/NameandTitleOrganizationalChart"/>
    <dgm:cxn modelId="{8D176746-A6D8-4DFC-BB93-B79B22A67492}" type="presParOf" srcId="{6C2BBE5D-BE92-452E-8C0E-CC2D97C7E4FB}" destId="{57F310D4-3738-4121-8E63-F9988F9C4F42}" srcOrd="0" destOrd="0" presId="urn:microsoft.com/office/officeart/2008/layout/NameandTitleOrganizationalChart"/>
    <dgm:cxn modelId="{66E1494B-2003-41EF-A91F-2CF0BDCFFEF7}" type="presParOf" srcId="{57F310D4-3738-4121-8E63-F9988F9C4F42}" destId="{39262054-2348-4646-A924-10B18A7EF889}" srcOrd="0" destOrd="0" presId="urn:microsoft.com/office/officeart/2008/layout/NameandTitleOrganizationalChart"/>
    <dgm:cxn modelId="{8173F593-DFFF-46FE-9C84-DD97E69CCF19}" type="presParOf" srcId="{57F310D4-3738-4121-8E63-F9988F9C4F42}" destId="{43867B9A-0B3F-405D-9680-7C84EA9C40EC}" srcOrd="1" destOrd="0" presId="urn:microsoft.com/office/officeart/2008/layout/NameandTitleOrganizationalChart"/>
    <dgm:cxn modelId="{8C766C21-961A-4F91-8D71-3DD279C5C745}" type="presParOf" srcId="{57F310D4-3738-4121-8E63-F9988F9C4F42}" destId="{7EABE2B8-C5D8-4D25-BF12-2579BD957D39}" srcOrd="2" destOrd="0" presId="urn:microsoft.com/office/officeart/2008/layout/NameandTitleOrganizationalChart"/>
    <dgm:cxn modelId="{93BB36FD-0FB0-4274-B267-BA23A63E7441}" type="presParOf" srcId="{6C2BBE5D-BE92-452E-8C0E-CC2D97C7E4FB}" destId="{ED69C1C3-3907-46C3-8FBF-3A83E817512F}" srcOrd="1" destOrd="0" presId="urn:microsoft.com/office/officeart/2008/layout/NameandTitleOrganizationalChart"/>
    <dgm:cxn modelId="{865EAEB2-F327-4232-A749-3BEAB12FE88C}" type="presParOf" srcId="{6C2BBE5D-BE92-452E-8C0E-CC2D97C7E4FB}" destId="{0131F485-9CB8-44E2-966C-76642C16E014}" srcOrd="2" destOrd="0" presId="urn:microsoft.com/office/officeart/2008/layout/NameandTitleOrganizationalChart"/>
    <dgm:cxn modelId="{0EDAD437-4D94-4D65-B755-8DAA4DBC0291}" type="presParOf" srcId="{C0D9036C-10BF-4E60-9C7D-357ACD5275F0}" destId="{741C45E1-89E6-46BE-9EC8-1E17386C2F66}" srcOrd="4" destOrd="0" presId="urn:microsoft.com/office/officeart/2008/layout/NameandTitleOrganizationalChart"/>
    <dgm:cxn modelId="{4A80A33F-4D27-4E0F-9C47-D93630593E76}" type="presParOf" srcId="{C0D9036C-10BF-4E60-9C7D-357ACD5275F0}" destId="{C99F7DA2-7823-402C-8506-FB32FF91EF1D}" srcOrd="5" destOrd="0" presId="urn:microsoft.com/office/officeart/2008/layout/NameandTitleOrganizationalChart"/>
    <dgm:cxn modelId="{01D86181-8CDD-4C23-9F49-76670EAE1057}" type="presParOf" srcId="{C99F7DA2-7823-402C-8506-FB32FF91EF1D}" destId="{4ACC0AC9-A442-428A-9E4F-868866C163D5}" srcOrd="0" destOrd="0" presId="urn:microsoft.com/office/officeart/2008/layout/NameandTitleOrganizationalChart"/>
    <dgm:cxn modelId="{5955949A-8FF6-4129-BB99-B87F7C23C698}" type="presParOf" srcId="{4ACC0AC9-A442-428A-9E4F-868866C163D5}" destId="{EAB83CFB-CA09-4A4E-A1FB-3FB72DDA8713}" srcOrd="0" destOrd="0" presId="urn:microsoft.com/office/officeart/2008/layout/NameandTitleOrganizationalChart"/>
    <dgm:cxn modelId="{A5536977-193E-4F21-AADA-7913960CCFA9}" type="presParOf" srcId="{4ACC0AC9-A442-428A-9E4F-868866C163D5}" destId="{02B53333-0D51-4405-85FD-5BEBF83DF7F4}" srcOrd="1" destOrd="0" presId="urn:microsoft.com/office/officeart/2008/layout/NameandTitleOrganizationalChart"/>
    <dgm:cxn modelId="{242499CC-1321-4A77-A52F-E1EAE945F2B1}" type="presParOf" srcId="{4ACC0AC9-A442-428A-9E4F-868866C163D5}" destId="{D2A93FAF-CB73-40F8-A681-E60DD785C56A}" srcOrd="2" destOrd="0" presId="urn:microsoft.com/office/officeart/2008/layout/NameandTitleOrganizationalChart"/>
    <dgm:cxn modelId="{BCDE26F4-8EC5-4B29-937B-8BE85CBC8946}" type="presParOf" srcId="{C99F7DA2-7823-402C-8506-FB32FF91EF1D}" destId="{77121CD9-EB8C-480F-A094-D036AB822C14}" srcOrd="1" destOrd="0" presId="urn:microsoft.com/office/officeart/2008/layout/NameandTitleOrganizationalChart"/>
    <dgm:cxn modelId="{1D675B5A-D38A-4679-8E6B-86D1B8F77F24}" type="presParOf" srcId="{C99F7DA2-7823-402C-8506-FB32FF91EF1D}" destId="{0338C3A5-CF0B-4C02-AD2D-EB10D7EC7688}" srcOrd="2" destOrd="0" presId="urn:microsoft.com/office/officeart/2008/layout/NameandTitleOrganizationalChart"/>
    <dgm:cxn modelId="{7DC1761C-C966-4C64-A768-E6055D992F77}" type="presParOf" srcId="{022DB5A8-4C36-4A01-B517-EF30EBF54DF8}" destId="{90ECDDBA-0C70-40FF-A65B-0CD848E264EE}" srcOrd="2" destOrd="0" presId="urn:microsoft.com/office/officeart/2008/layout/NameandTitleOrganizationalChart"/>
    <dgm:cxn modelId="{9146B638-322D-4195-BA17-1B4B1C981C31}" type="presParOf" srcId="{071F9118-E51E-4C57-AA63-212D35E0FE4A}" destId="{96C352BF-5A56-4A8C-B730-C3302904E7F1}" srcOrd="1" destOrd="0" presId="urn:microsoft.com/office/officeart/2008/layout/NameandTitleOrganizationalChart"/>
    <dgm:cxn modelId="{E92BF48B-9D0A-4027-BDDC-4CAE01F930EB}" type="presParOf" srcId="{96C352BF-5A56-4A8C-B730-C3302904E7F1}" destId="{8DB1A890-7234-4D88-9768-0FD703800EB7}" srcOrd="0" destOrd="0" presId="urn:microsoft.com/office/officeart/2008/layout/NameandTitleOrganizationalChart"/>
    <dgm:cxn modelId="{AE1416D6-5311-4617-A47A-FDBA34F049A7}" type="presParOf" srcId="{8DB1A890-7234-4D88-9768-0FD703800EB7}" destId="{6E046700-A7B7-423E-A93A-F6857B2551C3}" srcOrd="0" destOrd="0" presId="urn:microsoft.com/office/officeart/2008/layout/NameandTitleOrganizationalChart"/>
    <dgm:cxn modelId="{4469D3AE-7A9D-4B1A-884C-4B0B6F6292BC}" type="presParOf" srcId="{8DB1A890-7234-4D88-9768-0FD703800EB7}" destId="{1D26C4C6-6D71-40E9-98F4-C4E9E236E824}" srcOrd="1" destOrd="0" presId="urn:microsoft.com/office/officeart/2008/layout/NameandTitleOrganizationalChart"/>
    <dgm:cxn modelId="{795D8C88-6F25-4B70-8A3D-CE404C4724A4}" type="presParOf" srcId="{8DB1A890-7234-4D88-9768-0FD703800EB7}" destId="{54F6DA00-F229-45AC-AAC1-840AB1B01F83}" srcOrd="2" destOrd="0" presId="urn:microsoft.com/office/officeart/2008/layout/NameandTitleOrganizationalChart"/>
    <dgm:cxn modelId="{4AD44CE3-FFFF-4FB7-BC92-3CA116060205}" type="presParOf" srcId="{96C352BF-5A56-4A8C-B730-C3302904E7F1}" destId="{8D467B29-4668-42FF-84D5-9D4B19D82E05}" srcOrd="1" destOrd="0" presId="urn:microsoft.com/office/officeart/2008/layout/NameandTitleOrganizationalChart"/>
    <dgm:cxn modelId="{9492209C-9529-4B06-A580-87453DEB10BA}" type="presParOf" srcId="{96C352BF-5A56-4A8C-B730-C3302904E7F1}" destId="{28615238-3F5C-4A99-8B69-F4BCC6F1B2AF}" srcOrd="2" destOrd="0" presId="urn:microsoft.com/office/officeart/2008/layout/NameandTitleOrganizational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7E74670-4DE1-4218-83C9-B756A503D794}" type="doc">
      <dgm:prSet loTypeId="urn:microsoft.com/office/officeart/2008/layout/NameandTitleOrganizational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E1D30B1E-8E39-42E0-821A-C8682ED3D5FF}">
      <dgm:prSet phldrT="[Tekst]" custT="1"/>
      <dgm:spPr>
        <a:xfrm>
          <a:off x="4863970" y="269501"/>
          <a:ext cx="3621466" cy="1802155"/>
        </a:xfrm>
        <a:prstGeom prst="rect">
          <a:avLst/>
        </a:prstGeom>
        <a:solidFill>
          <a:schemeClr val="accent2"/>
        </a:solidFill>
        <a:ln w="25400" cap="flat" cmpd="sng" algn="ctr">
          <a:solidFill>
            <a:srgbClr val="000000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pl-PL" sz="4400" dirty="0">
              <a:solidFill>
                <a:srgbClr val="000000"/>
              </a:solidFill>
              <a:latin typeface="Helvetica 75 Bold"/>
              <a:ea typeface="+mn-ea"/>
              <a:cs typeface="+mn-cs"/>
            </a:rPr>
            <a:t>4 945 174</a:t>
          </a:r>
        </a:p>
      </dgm:t>
    </dgm:pt>
    <dgm:pt modelId="{557B0E5C-6783-404F-9AB6-0EFCB5A81C83}" type="parTrans" cxnId="{B5CF7573-3588-4901-B33B-E9078D54F785}">
      <dgm:prSet/>
      <dgm:spPr/>
      <dgm:t>
        <a:bodyPr/>
        <a:lstStyle/>
        <a:p>
          <a:endParaRPr lang="pl-PL"/>
        </a:p>
      </dgm:t>
    </dgm:pt>
    <dgm:pt modelId="{CC2A5006-75CC-4A62-9350-7E4E077298FE}" type="sibTrans" cxnId="{B5CF7573-3588-4901-B33B-E9078D54F785}">
      <dgm:prSet custT="1"/>
      <dgm:spPr>
        <a:xfrm>
          <a:off x="5630492" y="1671178"/>
          <a:ext cx="3132635" cy="600718"/>
        </a:xfrm>
        <a:prstGeom prst="rect">
          <a:avLst/>
        </a:prstGeom>
        <a:solidFill>
          <a:srgbClr val="000000">
            <a:alpha val="9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7900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 algn="ctr">
            <a:buNone/>
          </a:pPr>
          <a:r>
            <a:rPr lang="pl-PL" sz="2000" dirty="0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latin typeface="Helvetica 75 Bold"/>
              <a:ea typeface="+mn-ea"/>
              <a:cs typeface="+mn-cs"/>
            </a:rPr>
            <a:t>turystów łącznie</a:t>
          </a:r>
        </a:p>
      </dgm:t>
    </dgm:pt>
    <dgm:pt modelId="{EE05525E-0820-4EDE-87D0-85E6F2B02001}" type="asst">
      <dgm:prSet phldrT="[Tekst]" custT="1"/>
      <dgm:spPr>
        <a:xfrm>
          <a:off x="9604133" y="269501"/>
          <a:ext cx="3574789" cy="1802155"/>
        </a:xfrm>
        <a:prstGeom prst="rect">
          <a:avLst/>
        </a:prstGeom>
        <a:solidFill>
          <a:schemeClr val="accent2"/>
        </a:solidFill>
        <a:ln w="25400" cap="flat" cmpd="sng" algn="ctr">
          <a:solidFill>
            <a:srgbClr val="000000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pl-PL" sz="4400" dirty="0">
              <a:solidFill>
                <a:srgbClr val="000000"/>
              </a:solidFill>
              <a:latin typeface="Helvetica 75 Bold"/>
              <a:ea typeface="+mn-ea"/>
              <a:cs typeface="+mn-cs"/>
            </a:rPr>
            <a:t>2 939 097</a:t>
          </a:r>
        </a:p>
      </dgm:t>
    </dgm:pt>
    <dgm:pt modelId="{A1C1C298-A0B1-48F4-8309-326D48C26D7C}" type="parTrans" cxnId="{959F5BC7-8A4E-46C0-B67F-C00A98BEEA79}">
      <dgm:prSet/>
      <dgm:spPr/>
      <dgm:t>
        <a:bodyPr/>
        <a:lstStyle/>
        <a:p>
          <a:endParaRPr lang="pl-PL"/>
        </a:p>
      </dgm:t>
    </dgm:pt>
    <dgm:pt modelId="{75FD5364-E869-4D21-AF53-5EBECD6B44C2}" type="sibTrans" cxnId="{959F5BC7-8A4E-46C0-B67F-C00A98BEEA79}">
      <dgm:prSet custT="1"/>
      <dgm:spPr>
        <a:xfrm>
          <a:off x="10347316" y="1671178"/>
          <a:ext cx="3132635" cy="600718"/>
        </a:xfrm>
        <a:prstGeom prst="rect">
          <a:avLst/>
        </a:prstGeom>
        <a:solidFill>
          <a:srgbClr val="000000">
            <a:alpha val="9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7900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 algn="ctr">
            <a:buNone/>
          </a:pPr>
          <a:r>
            <a:rPr lang="pl-PL" sz="2000" dirty="0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latin typeface="Helvetica 75 Bold"/>
              <a:ea typeface="+mn-ea"/>
              <a:cs typeface="+mn-cs"/>
            </a:rPr>
            <a:t>turystów z Ukrainy</a:t>
          </a:r>
        </a:p>
      </dgm:t>
    </dgm:pt>
    <dgm:pt modelId="{D4ABFB01-9FB4-47DA-8E02-8C310CF4B555}">
      <dgm:prSet phldrT="[Tekst]" custT="1"/>
      <dgm:spPr>
        <a:xfrm>
          <a:off x="138940" y="3112902"/>
          <a:ext cx="3673433" cy="1802155"/>
        </a:xfrm>
        <a:prstGeom prst="rect">
          <a:avLst/>
        </a:prstGeom>
        <a:solidFill>
          <a:schemeClr val="accent2"/>
        </a:solidFill>
        <a:ln w="25400" cap="flat" cmpd="sng" algn="ctr">
          <a:solidFill>
            <a:srgbClr val="000000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pl-PL" sz="4400" dirty="0">
              <a:solidFill>
                <a:srgbClr val="000000"/>
              </a:solidFill>
              <a:latin typeface="Helvetica 75 Bold"/>
              <a:ea typeface="+mn-ea"/>
              <a:cs typeface="+mn-cs"/>
            </a:rPr>
            <a:t>1 385 565</a:t>
          </a:r>
        </a:p>
      </dgm:t>
    </dgm:pt>
    <dgm:pt modelId="{B86E7ECC-14EE-4773-AC7B-CE3038F3C293}" type="parTrans" cxnId="{53D2F4B0-1B24-4EFE-B41E-41903FF5212A}">
      <dgm:prSet/>
      <dgm:spPr>
        <a:xfrm>
          <a:off x="1975657" y="2071657"/>
          <a:ext cx="4699047" cy="1041245"/>
        </a:xfrm>
        <a:custGeom>
          <a:avLst/>
          <a:gdLst/>
          <a:ahLst/>
          <a:cxnLst/>
          <a:rect l="0" t="0" r="0" b="0"/>
          <a:pathLst>
            <a:path>
              <a:moveTo>
                <a:pt x="4699047" y="0"/>
              </a:moveTo>
              <a:lnTo>
                <a:pt x="4699047" y="620742"/>
              </a:lnTo>
              <a:lnTo>
                <a:pt x="0" y="620742"/>
              </a:lnTo>
              <a:lnTo>
                <a:pt x="0" y="1041245"/>
              </a:lnTo>
            </a:path>
          </a:pathLst>
        </a:custGeom>
        <a:noFill/>
        <a:ln w="25400" cap="flat" cmpd="sng" algn="ctr">
          <a:solidFill>
            <a:srgbClr val="FF7900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pl-PL"/>
        </a:p>
      </dgm:t>
    </dgm:pt>
    <dgm:pt modelId="{42A7B88F-1E7B-47B1-8FEC-01A11045F34A}" type="sibTrans" cxnId="{53D2F4B0-1B24-4EFE-B41E-41903FF5212A}">
      <dgm:prSet custT="1"/>
      <dgm:spPr>
        <a:xfrm>
          <a:off x="931445" y="4514579"/>
          <a:ext cx="3132635" cy="600718"/>
        </a:xfrm>
        <a:prstGeom prst="rect">
          <a:avLst/>
        </a:prstGeom>
        <a:solidFill>
          <a:srgbClr val="000000">
            <a:alpha val="9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7900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 algn="ctr">
            <a:buNone/>
          </a:pPr>
          <a:r>
            <a:rPr lang="pl-PL" sz="2000" dirty="0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latin typeface="Helvetica 75 Bold"/>
              <a:ea typeface="+mn-ea"/>
              <a:cs typeface="+mn-cs"/>
            </a:rPr>
            <a:t>turystów wewnątrzregionalnych</a:t>
          </a:r>
        </a:p>
      </dgm:t>
    </dgm:pt>
    <dgm:pt modelId="{142B454E-6CEA-433F-8EA8-2E42E72553C1}">
      <dgm:prSet custT="1"/>
      <dgm:spPr>
        <a:xfrm>
          <a:off x="4905086" y="3112902"/>
          <a:ext cx="3563303" cy="1802155"/>
        </a:xfrm>
        <a:prstGeom prst="rect">
          <a:avLst/>
        </a:prstGeom>
        <a:solidFill>
          <a:schemeClr val="accent2"/>
        </a:solidFill>
        <a:ln w="25400" cap="flat" cmpd="sng" algn="ctr">
          <a:solidFill>
            <a:srgbClr val="000000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pl-PL" sz="4400" dirty="0">
              <a:solidFill>
                <a:srgbClr val="000000"/>
              </a:solidFill>
              <a:latin typeface="Helvetica 75 Bold"/>
              <a:ea typeface="+mn-ea"/>
              <a:cs typeface="+mn-cs"/>
            </a:rPr>
            <a:t>2 570 725</a:t>
          </a:r>
        </a:p>
      </dgm:t>
    </dgm:pt>
    <dgm:pt modelId="{D3271B43-CF0A-4D32-8658-F0063FFBFD6F}" type="parTrans" cxnId="{C7B1A341-6796-4AE1-8A01-D57AD27EF345}">
      <dgm:prSet/>
      <dgm:spPr>
        <a:xfrm>
          <a:off x="6628984" y="2071657"/>
          <a:ext cx="91440" cy="104124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20742"/>
              </a:lnTo>
              <a:lnTo>
                <a:pt x="57754" y="620742"/>
              </a:lnTo>
              <a:lnTo>
                <a:pt x="57754" y="1041245"/>
              </a:lnTo>
            </a:path>
          </a:pathLst>
        </a:custGeom>
        <a:noFill/>
        <a:ln w="25400" cap="flat" cmpd="sng" algn="ctr">
          <a:solidFill>
            <a:srgbClr val="FF7900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pl-PL"/>
        </a:p>
      </dgm:t>
    </dgm:pt>
    <dgm:pt modelId="{E1341C1B-C813-450E-AB9E-D7E49733E23A}" type="sibTrans" cxnId="{C7B1A341-6796-4AE1-8A01-D57AD27EF345}">
      <dgm:prSet custT="1"/>
      <dgm:spPr>
        <a:xfrm>
          <a:off x="5642526" y="4514579"/>
          <a:ext cx="3132635" cy="600718"/>
        </a:xfrm>
        <a:prstGeom prst="rect">
          <a:avLst/>
        </a:prstGeom>
        <a:solidFill>
          <a:srgbClr val="000000">
            <a:alpha val="9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7900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 algn="ctr">
            <a:buNone/>
          </a:pPr>
          <a:r>
            <a:rPr lang="pl-PL" sz="2000" dirty="0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latin typeface="Helvetica 75 Bold"/>
              <a:ea typeface="+mn-ea"/>
              <a:cs typeface="+mn-cs"/>
            </a:rPr>
            <a:t>turystów krajowych</a:t>
          </a:r>
        </a:p>
      </dgm:t>
    </dgm:pt>
    <dgm:pt modelId="{664D995B-FBB7-4A37-95EE-92D6A077538C}">
      <dgm:prSet custT="1"/>
      <dgm:spPr>
        <a:xfrm>
          <a:off x="9616168" y="3112902"/>
          <a:ext cx="3567132" cy="1802155"/>
        </a:xfrm>
        <a:prstGeom prst="rect">
          <a:avLst/>
        </a:prstGeom>
        <a:solidFill>
          <a:schemeClr val="accent2"/>
        </a:solidFill>
        <a:ln w="25400" cap="flat" cmpd="sng" algn="ctr">
          <a:solidFill>
            <a:srgbClr val="000000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pl-PL" sz="4400" dirty="0">
              <a:solidFill>
                <a:srgbClr val="000000"/>
              </a:solidFill>
              <a:latin typeface="Helvetica 75 Bold"/>
              <a:ea typeface="+mn-ea"/>
              <a:cs typeface="+mn-cs"/>
            </a:rPr>
            <a:t>988 884</a:t>
          </a:r>
        </a:p>
      </dgm:t>
    </dgm:pt>
    <dgm:pt modelId="{11218B04-3BA9-48BB-B5A9-02BB86A8C632}" type="parTrans" cxnId="{0966BE33-05C5-415B-A54A-1600CA31B8F9}">
      <dgm:prSet/>
      <dgm:spPr>
        <a:xfrm>
          <a:off x="6674704" y="2071657"/>
          <a:ext cx="4725030" cy="10412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20742"/>
              </a:lnTo>
              <a:lnTo>
                <a:pt x="4725030" y="620742"/>
              </a:lnTo>
              <a:lnTo>
                <a:pt x="4725030" y="1041245"/>
              </a:lnTo>
            </a:path>
          </a:pathLst>
        </a:custGeom>
        <a:noFill/>
        <a:ln w="25400" cap="flat" cmpd="sng" algn="ctr">
          <a:solidFill>
            <a:srgbClr val="FF7900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pl-PL"/>
        </a:p>
      </dgm:t>
    </dgm:pt>
    <dgm:pt modelId="{4B980087-8A7E-4E65-8AD2-A3A517C1760D}" type="sibTrans" cxnId="{0966BE33-05C5-415B-A54A-1600CA31B8F9}">
      <dgm:prSet custT="1"/>
      <dgm:spPr>
        <a:xfrm>
          <a:off x="10355522" y="4514579"/>
          <a:ext cx="3132635" cy="600718"/>
        </a:xfrm>
        <a:prstGeom prst="rect">
          <a:avLst/>
        </a:prstGeom>
        <a:solidFill>
          <a:srgbClr val="000000">
            <a:alpha val="9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7900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 algn="ctr">
            <a:buNone/>
          </a:pPr>
          <a:r>
            <a:rPr lang="pl-PL" sz="2000" dirty="0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latin typeface="Helvetica 75 Bold"/>
              <a:ea typeface="+mn-ea"/>
              <a:cs typeface="+mn-cs"/>
            </a:rPr>
            <a:t>turystów zagranicznych</a:t>
          </a:r>
        </a:p>
      </dgm:t>
    </dgm:pt>
    <dgm:pt modelId="{071F9118-E51E-4C57-AA63-212D35E0FE4A}" type="pres">
      <dgm:prSet presAssocID="{57E74670-4DE1-4218-83C9-B756A503D79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022DB5A8-4C36-4A01-B517-EF30EBF54DF8}" type="pres">
      <dgm:prSet presAssocID="{E1D30B1E-8E39-42E0-821A-C8682ED3D5FF}" presName="hierRoot1" presStyleCnt="0">
        <dgm:presLayoutVars>
          <dgm:hierBranch val="init"/>
        </dgm:presLayoutVars>
      </dgm:prSet>
      <dgm:spPr/>
    </dgm:pt>
    <dgm:pt modelId="{E96FA02E-90A4-4997-AD96-CEA9948191ED}" type="pres">
      <dgm:prSet presAssocID="{E1D30B1E-8E39-42E0-821A-C8682ED3D5FF}" presName="rootComposite1" presStyleCnt="0"/>
      <dgm:spPr/>
    </dgm:pt>
    <dgm:pt modelId="{281F2AB7-DA10-44F6-AE10-0D31C18103D1}" type="pres">
      <dgm:prSet presAssocID="{E1D30B1E-8E39-42E0-821A-C8682ED3D5FF}" presName="rootText1" presStyleLbl="node0" presStyleIdx="0" presStyleCnt="2" custScaleX="104044">
        <dgm:presLayoutVars>
          <dgm:chMax/>
          <dgm:chPref val="3"/>
        </dgm:presLayoutVars>
      </dgm:prSet>
      <dgm:spPr/>
    </dgm:pt>
    <dgm:pt modelId="{D23C5701-B349-4DA3-9EF6-4384E93E97D7}" type="pres">
      <dgm:prSet presAssocID="{E1D30B1E-8E39-42E0-821A-C8682ED3D5FF}" presName="titleText1" presStyleLbl="fgAcc0" presStyleIdx="0" presStyleCnt="2">
        <dgm:presLayoutVars>
          <dgm:chMax val="0"/>
          <dgm:chPref val="0"/>
        </dgm:presLayoutVars>
      </dgm:prSet>
      <dgm:spPr/>
    </dgm:pt>
    <dgm:pt modelId="{D0FEDBF0-B6EB-4F5D-A591-DF8EB569D241}" type="pres">
      <dgm:prSet presAssocID="{E1D30B1E-8E39-42E0-821A-C8682ED3D5FF}" presName="rootConnector1" presStyleLbl="node1" presStyleIdx="0" presStyleCnt="3"/>
      <dgm:spPr/>
    </dgm:pt>
    <dgm:pt modelId="{C0D9036C-10BF-4E60-9C7D-357ACD5275F0}" type="pres">
      <dgm:prSet presAssocID="{E1D30B1E-8E39-42E0-821A-C8682ED3D5FF}" presName="hierChild2" presStyleCnt="0"/>
      <dgm:spPr/>
    </dgm:pt>
    <dgm:pt modelId="{95FDABC9-16E3-405F-9C0E-11F623948C8E}" type="pres">
      <dgm:prSet presAssocID="{B86E7ECC-14EE-4773-AC7B-CE3038F3C293}" presName="Name37" presStyleLbl="parChTrans1D2" presStyleIdx="0" presStyleCnt="3"/>
      <dgm:spPr/>
    </dgm:pt>
    <dgm:pt modelId="{4510540E-95BB-4CC1-AB89-013762001913}" type="pres">
      <dgm:prSet presAssocID="{D4ABFB01-9FB4-47DA-8E02-8C310CF4B555}" presName="hierRoot2" presStyleCnt="0">
        <dgm:presLayoutVars>
          <dgm:hierBranch val="init"/>
        </dgm:presLayoutVars>
      </dgm:prSet>
      <dgm:spPr/>
    </dgm:pt>
    <dgm:pt modelId="{CF68D512-D29C-44A8-A59F-C79448447F9C}" type="pres">
      <dgm:prSet presAssocID="{D4ABFB01-9FB4-47DA-8E02-8C310CF4B555}" presName="rootComposite" presStyleCnt="0"/>
      <dgm:spPr/>
    </dgm:pt>
    <dgm:pt modelId="{83FCF114-1392-445F-A815-456510EFBFCF}" type="pres">
      <dgm:prSet presAssocID="{D4ABFB01-9FB4-47DA-8E02-8C310CF4B555}" presName="rootText" presStyleLbl="node1" presStyleIdx="0" presStyleCnt="3" custScaleX="105537">
        <dgm:presLayoutVars>
          <dgm:chMax/>
          <dgm:chPref val="3"/>
        </dgm:presLayoutVars>
      </dgm:prSet>
      <dgm:spPr/>
    </dgm:pt>
    <dgm:pt modelId="{9C0240CD-83BC-41BD-9EDF-0B1473029DC5}" type="pres">
      <dgm:prSet presAssocID="{D4ABFB01-9FB4-47DA-8E02-8C310CF4B555}" presName="titleText2" presStyleLbl="fgAcc1" presStyleIdx="0" presStyleCnt="3">
        <dgm:presLayoutVars>
          <dgm:chMax val="0"/>
          <dgm:chPref val="0"/>
        </dgm:presLayoutVars>
      </dgm:prSet>
      <dgm:spPr/>
    </dgm:pt>
    <dgm:pt modelId="{F1D6F242-20BF-4059-AADB-82AF7B8373F5}" type="pres">
      <dgm:prSet presAssocID="{D4ABFB01-9FB4-47DA-8E02-8C310CF4B555}" presName="rootConnector" presStyleLbl="node2" presStyleIdx="0" presStyleCnt="0"/>
      <dgm:spPr/>
    </dgm:pt>
    <dgm:pt modelId="{23F1BC41-1B73-4078-8DAB-E090087EE250}" type="pres">
      <dgm:prSet presAssocID="{D4ABFB01-9FB4-47DA-8E02-8C310CF4B555}" presName="hierChild4" presStyleCnt="0"/>
      <dgm:spPr/>
    </dgm:pt>
    <dgm:pt modelId="{C1FFD9E6-2F07-48E6-B777-BCD9F265DC04}" type="pres">
      <dgm:prSet presAssocID="{D4ABFB01-9FB4-47DA-8E02-8C310CF4B555}" presName="hierChild5" presStyleCnt="0"/>
      <dgm:spPr/>
    </dgm:pt>
    <dgm:pt modelId="{47954949-6501-4B12-A235-738DB3F095FA}" type="pres">
      <dgm:prSet presAssocID="{D3271B43-CF0A-4D32-8658-F0063FFBFD6F}" presName="Name37" presStyleLbl="parChTrans1D2" presStyleIdx="1" presStyleCnt="3"/>
      <dgm:spPr/>
    </dgm:pt>
    <dgm:pt modelId="{6C2BBE5D-BE92-452E-8C0E-CC2D97C7E4FB}" type="pres">
      <dgm:prSet presAssocID="{142B454E-6CEA-433F-8EA8-2E42E72553C1}" presName="hierRoot2" presStyleCnt="0">
        <dgm:presLayoutVars>
          <dgm:hierBranch val="init"/>
        </dgm:presLayoutVars>
      </dgm:prSet>
      <dgm:spPr/>
    </dgm:pt>
    <dgm:pt modelId="{57F310D4-3738-4121-8E63-F9988F9C4F42}" type="pres">
      <dgm:prSet presAssocID="{142B454E-6CEA-433F-8EA8-2E42E72553C1}" presName="rootComposite" presStyleCnt="0"/>
      <dgm:spPr/>
    </dgm:pt>
    <dgm:pt modelId="{39262054-2348-4646-A924-10B18A7EF889}" type="pres">
      <dgm:prSet presAssocID="{142B454E-6CEA-433F-8EA8-2E42E72553C1}" presName="rootText" presStyleLbl="node1" presStyleIdx="1" presStyleCnt="3" custScaleX="102373">
        <dgm:presLayoutVars>
          <dgm:chMax/>
          <dgm:chPref val="3"/>
        </dgm:presLayoutVars>
      </dgm:prSet>
      <dgm:spPr/>
    </dgm:pt>
    <dgm:pt modelId="{43867B9A-0B3F-405D-9680-7C84EA9C40EC}" type="pres">
      <dgm:prSet presAssocID="{142B454E-6CEA-433F-8EA8-2E42E72553C1}" presName="titleText2" presStyleLbl="fgAcc1" presStyleIdx="1" presStyleCnt="3">
        <dgm:presLayoutVars>
          <dgm:chMax val="0"/>
          <dgm:chPref val="0"/>
        </dgm:presLayoutVars>
      </dgm:prSet>
      <dgm:spPr/>
    </dgm:pt>
    <dgm:pt modelId="{7EABE2B8-C5D8-4D25-BF12-2579BD957D39}" type="pres">
      <dgm:prSet presAssocID="{142B454E-6CEA-433F-8EA8-2E42E72553C1}" presName="rootConnector" presStyleLbl="node2" presStyleIdx="0" presStyleCnt="0"/>
      <dgm:spPr/>
    </dgm:pt>
    <dgm:pt modelId="{ED69C1C3-3907-46C3-8FBF-3A83E817512F}" type="pres">
      <dgm:prSet presAssocID="{142B454E-6CEA-433F-8EA8-2E42E72553C1}" presName="hierChild4" presStyleCnt="0"/>
      <dgm:spPr/>
    </dgm:pt>
    <dgm:pt modelId="{0131F485-9CB8-44E2-966C-76642C16E014}" type="pres">
      <dgm:prSet presAssocID="{142B454E-6CEA-433F-8EA8-2E42E72553C1}" presName="hierChild5" presStyleCnt="0"/>
      <dgm:spPr/>
    </dgm:pt>
    <dgm:pt modelId="{741C45E1-89E6-46BE-9EC8-1E17386C2F66}" type="pres">
      <dgm:prSet presAssocID="{11218B04-3BA9-48BB-B5A9-02BB86A8C632}" presName="Name37" presStyleLbl="parChTrans1D2" presStyleIdx="2" presStyleCnt="3"/>
      <dgm:spPr/>
    </dgm:pt>
    <dgm:pt modelId="{C99F7DA2-7823-402C-8506-FB32FF91EF1D}" type="pres">
      <dgm:prSet presAssocID="{664D995B-FBB7-4A37-95EE-92D6A077538C}" presName="hierRoot2" presStyleCnt="0">
        <dgm:presLayoutVars>
          <dgm:hierBranch val="init"/>
        </dgm:presLayoutVars>
      </dgm:prSet>
      <dgm:spPr/>
    </dgm:pt>
    <dgm:pt modelId="{4ACC0AC9-A442-428A-9E4F-868866C163D5}" type="pres">
      <dgm:prSet presAssocID="{664D995B-FBB7-4A37-95EE-92D6A077538C}" presName="rootComposite" presStyleCnt="0"/>
      <dgm:spPr/>
    </dgm:pt>
    <dgm:pt modelId="{EAB83CFB-CA09-4A4E-A1FB-3FB72DDA8713}" type="pres">
      <dgm:prSet presAssocID="{664D995B-FBB7-4A37-95EE-92D6A077538C}" presName="rootText" presStyleLbl="node1" presStyleIdx="2" presStyleCnt="3" custScaleX="102483">
        <dgm:presLayoutVars>
          <dgm:chMax/>
          <dgm:chPref val="3"/>
        </dgm:presLayoutVars>
      </dgm:prSet>
      <dgm:spPr/>
    </dgm:pt>
    <dgm:pt modelId="{02B53333-0D51-4405-85FD-5BEBF83DF7F4}" type="pres">
      <dgm:prSet presAssocID="{664D995B-FBB7-4A37-95EE-92D6A077538C}" presName="titleText2" presStyleLbl="fgAcc1" presStyleIdx="2" presStyleCnt="3">
        <dgm:presLayoutVars>
          <dgm:chMax val="0"/>
          <dgm:chPref val="0"/>
        </dgm:presLayoutVars>
      </dgm:prSet>
      <dgm:spPr/>
    </dgm:pt>
    <dgm:pt modelId="{D2A93FAF-CB73-40F8-A681-E60DD785C56A}" type="pres">
      <dgm:prSet presAssocID="{664D995B-FBB7-4A37-95EE-92D6A077538C}" presName="rootConnector" presStyleLbl="node2" presStyleIdx="0" presStyleCnt="0"/>
      <dgm:spPr/>
    </dgm:pt>
    <dgm:pt modelId="{77121CD9-EB8C-480F-A094-D036AB822C14}" type="pres">
      <dgm:prSet presAssocID="{664D995B-FBB7-4A37-95EE-92D6A077538C}" presName="hierChild4" presStyleCnt="0"/>
      <dgm:spPr/>
    </dgm:pt>
    <dgm:pt modelId="{0338C3A5-CF0B-4C02-AD2D-EB10D7EC7688}" type="pres">
      <dgm:prSet presAssocID="{664D995B-FBB7-4A37-95EE-92D6A077538C}" presName="hierChild5" presStyleCnt="0"/>
      <dgm:spPr/>
    </dgm:pt>
    <dgm:pt modelId="{90ECDDBA-0C70-40FF-A65B-0CD848E264EE}" type="pres">
      <dgm:prSet presAssocID="{E1D30B1E-8E39-42E0-821A-C8682ED3D5FF}" presName="hierChild3" presStyleCnt="0"/>
      <dgm:spPr/>
    </dgm:pt>
    <dgm:pt modelId="{96C352BF-5A56-4A8C-B730-C3302904E7F1}" type="pres">
      <dgm:prSet presAssocID="{EE05525E-0820-4EDE-87D0-85E6F2B02001}" presName="hierRoot1" presStyleCnt="0">
        <dgm:presLayoutVars>
          <dgm:hierBranch val="init"/>
        </dgm:presLayoutVars>
      </dgm:prSet>
      <dgm:spPr/>
    </dgm:pt>
    <dgm:pt modelId="{8DB1A890-7234-4D88-9768-0FD703800EB7}" type="pres">
      <dgm:prSet presAssocID="{EE05525E-0820-4EDE-87D0-85E6F2B02001}" presName="rootComposite1" presStyleCnt="0"/>
      <dgm:spPr/>
    </dgm:pt>
    <dgm:pt modelId="{6E046700-A7B7-423E-A93A-F6857B2551C3}" type="pres">
      <dgm:prSet presAssocID="{EE05525E-0820-4EDE-87D0-85E6F2B02001}" presName="rootText1" presStyleLbl="node0" presStyleIdx="1" presStyleCnt="2" custScaleX="102703">
        <dgm:presLayoutVars>
          <dgm:chMax/>
          <dgm:chPref val="3"/>
        </dgm:presLayoutVars>
      </dgm:prSet>
      <dgm:spPr/>
    </dgm:pt>
    <dgm:pt modelId="{1D26C4C6-6D71-40E9-98F4-C4E9E236E824}" type="pres">
      <dgm:prSet presAssocID="{EE05525E-0820-4EDE-87D0-85E6F2B02001}" presName="titleText1" presStyleLbl="fgAcc0" presStyleIdx="1" presStyleCnt="2">
        <dgm:presLayoutVars>
          <dgm:chMax val="0"/>
          <dgm:chPref val="0"/>
        </dgm:presLayoutVars>
      </dgm:prSet>
      <dgm:spPr/>
    </dgm:pt>
    <dgm:pt modelId="{54F6DA00-F229-45AC-AAC1-840AB1B01F83}" type="pres">
      <dgm:prSet presAssocID="{EE05525E-0820-4EDE-87D0-85E6F2B02001}" presName="rootConnector1" presStyleLbl="asst0" presStyleIdx="0" presStyleCnt="0"/>
      <dgm:spPr/>
    </dgm:pt>
    <dgm:pt modelId="{8D467B29-4668-42FF-84D5-9D4B19D82E05}" type="pres">
      <dgm:prSet presAssocID="{EE05525E-0820-4EDE-87D0-85E6F2B02001}" presName="hierChild2" presStyleCnt="0"/>
      <dgm:spPr/>
    </dgm:pt>
    <dgm:pt modelId="{28615238-3F5C-4A99-8B69-F4BCC6F1B2AF}" type="pres">
      <dgm:prSet presAssocID="{EE05525E-0820-4EDE-87D0-85E6F2B02001}" presName="hierChild3" presStyleCnt="0"/>
      <dgm:spPr/>
    </dgm:pt>
  </dgm:ptLst>
  <dgm:cxnLst>
    <dgm:cxn modelId="{070FDB0C-228A-4DF7-95DD-90C81D23F009}" type="presOf" srcId="{D4ABFB01-9FB4-47DA-8E02-8C310CF4B555}" destId="{83FCF114-1392-445F-A815-456510EFBFCF}" srcOrd="0" destOrd="0" presId="urn:microsoft.com/office/officeart/2008/layout/NameandTitleOrganizationalChart"/>
    <dgm:cxn modelId="{5AECEB2B-5E99-40CD-BC3A-A5BC14FD6F35}" type="presOf" srcId="{E1D30B1E-8E39-42E0-821A-C8682ED3D5FF}" destId="{281F2AB7-DA10-44F6-AE10-0D31C18103D1}" srcOrd="0" destOrd="0" presId="urn:microsoft.com/office/officeart/2008/layout/NameandTitleOrganizationalChart"/>
    <dgm:cxn modelId="{0966BE33-05C5-415B-A54A-1600CA31B8F9}" srcId="{E1D30B1E-8E39-42E0-821A-C8682ED3D5FF}" destId="{664D995B-FBB7-4A37-95EE-92D6A077538C}" srcOrd="2" destOrd="0" parTransId="{11218B04-3BA9-48BB-B5A9-02BB86A8C632}" sibTransId="{4B980087-8A7E-4E65-8AD2-A3A517C1760D}"/>
    <dgm:cxn modelId="{E3AC7A38-7AC6-46B6-922C-A133B4633569}" type="presOf" srcId="{E1341C1B-C813-450E-AB9E-D7E49733E23A}" destId="{43867B9A-0B3F-405D-9680-7C84EA9C40EC}" srcOrd="0" destOrd="0" presId="urn:microsoft.com/office/officeart/2008/layout/NameandTitleOrganizationalChart"/>
    <dgm:cxn modelId="{2A3C385C-3FC6-422E-9B5B-6B582851062D}" type="presOf" srcId="{57E74670-4DE1-4218-83C9-B756A503D794}" destId="{071F9118-E51E-4C57-AA63-212D35E0FE4A}" srcOrd="0" destOrd="0" presId="urn:microsoft.com/office/officeart/2008/layout/NameandTitleOrganizationalChart"/>
    <dgm:cxn modelId="{C7B1A341-6796-4AE1-8A01-D57AD27EF345}" srcId="{E1D30B1E-8E39-42E0-821A-C8682ED3D5FF}" destId="{142B454E-6CEA-433F-8EA8-2E42E72553C1}" srcOrd="1" destOrd="0" parTransId="{D3271B43-CF0A-4D32-8658-F0063FFBFD6F}" sibTransId="{E1341C1B-C813-450E-AB9E-D7E49733E23A}"/>
    <dgm:cxn modelId="{2FD18146-6073-45E8-8A21-472B9E3A3D01}" type="presOf" srcId="{75FD5364-E869-4D21-AF53-5EBECD6B44C2}" destId="{1D26C4C6-6D71-40E9-98F4-C4E9E236E824}" srcOrd="0" destOrd="0" presId="urn:microsoft.com/office/officeart/2008/layout/NameandTitleOrganizationalChart"/>
    <dgm:cxn modelId="{B369C54B-1DBA-4590-9EA1-CEBD6E341527}" type="presOf" srcId="{11218B04-3BA9-48BB-B5A9-02BB86A8C632}" destId="{741C45E1-89E6-46BE-9EC8-1E17386C2F66}" srcOrd="0" destOrd="0" presId="urn:microsoft.com/office/officeart/2008/layout/NameandTitleOrganizationalChart"/>
    <dgm:cxn modelId="{E4C21C4F-3E46-4902-BA73-84314831A349}" type="presOf" srcId="{D4ABFB01-9FB4-47DA-8E02-8C310CF4B555}" destId="{F1D6F242-20BF-4059-AADB-82AF7B8373F5}" srcOrd="1" destOrd="0" presId="urn:microsoft.com/office/officeart/2008/layout/NameandTitleOrganizationalChart"/>
    <dgm:cxn modelId="{B5CF7573-3588-4901-B33B-E9078D54F785}" srcId="{57E74670-4DE1-4218-83C9-B756A503D794}" destId="{E1D30B1E-8E39-42E0-821A-C8682ED3D5FF}" srcOrd="0" destOrd="0" parTransId="{557B0E5C-6783-404F-9AB6-0EFCB5A81C83}" sibTransId="{CC2A5006-75CC-4A62-9350-7E4E077298FE}"/>
    <dgm:cxn modelId="{1A4E0398-4460-4BF8-A403-96CE8CD56712}" type="presOf" srcId="{664D995B-FBB7-4A37-95EE-92D6A077538C}" destId="{D2A93FAF-CB73-40F8-A681-E60DD785C56A}" srcOrd="1" destOrd="0" presId="urn:microsoft.com/office/officeart/2008/layout/NameandTitleOrganizationalChart"/>
    <dgm:cxn modelId="{BC08C2AD-D4D9-478C-BDA0-7BD401B30D26}" type="presOf" srcId="{4B980087-8A7E-4E65-8AD2-A3A517C1760D}" destId="{02B53333-0D51-4405-85FD-5BEBF83DF7F4}" srcOrd="0" destOrd="0" presId="urn:microsoft.com/office/officeart/2008/layout/NameandTitleOrganizationalChart"/>
    <dgm:cxn modelId="{53D2F4B0-1B24-4EFE-B41E-41903FF5212A}" srcId="{E1D30B1E-8E39-42E0-821A-C8682ED3D5FF}" destId="{D4ABFB01-9FB4-47DA-8E02-8C310CF4B555}" srcOrd="0" destOrd="0" parTransId="{B86E7ECC-14EE-4773-AC7B-CE3038F3C293}" sibTransId="{42A7B88F-1E7B-47B1-8FEC-01A11045F34A}"/>
    <dgm:cxn modelId="{732FB6B3-34CD-4E5A-B60F-48C5B8B601D2}" type="presOf" srcId="{142B454E-6CEA-433F-8EA8-2E42E72553C1}" destId="{7EABE2B8-C5D8-4D25-BF12-2579BD957D39}" srcOrd="1" destOrd="0" presId="urn:microsoft.com/office/officeart/2008/layout/NameandTitleOrganizationalChart"/>
    <dgm:cxn modelId="{D576A9C0-3220-42F3-8F26-7E4FCBA1690C}" type="presOf" srcId="{B86E7ECC-14EE-4773-AC7B-CE3038F3C293}" destId="{95FDABC9-16E3-405F-9C0E-11F623948C8E}" srcOrd="0" destOrd="0" presId="urn:microsoft.com/office/officeart/2008/layout/NameandTitleOrganizationalChart"/>
    <dgm:cxn modelId="{959F5BC7-8A4E-46C0-B67F-C00A98BEEA79}" srcId="{57E74670-4DE1-4218-83C9-B756A503D794}" destId="{EE05525E-0820-4EDE-87D0-85E6F2B02001}" srcOrd="1" destOrd="0" parTransId="{A1C1C298-A0B1-48F4-8309-326D48C26D7C}" sibTransId="{75FD5364-E869-4D21-AF53-5EBECD6B44C2}"/>
    <dgm:cxn modelId="{F6FF6CCC-D933-4C42-BDC4-40674A0E6756}" type="presOf" srcId="{664D995B-FBB7-4A37-95EE-92D6A077538C}" destId="{EAB83CFB-CA09-4A4E-A1FB-3FB72DDA8713}" srcOrd="0" destOrd="0" presId="urn:microsoft.com/office/officeart/2008/layout/NameandTitleOrganizationalChart"/>
    <dgm:cxn modelId="{8FF0B9D3-B2D3-4037-906D-FF8DC16DE900}" type="presOf" srcId="{EE05525E-0820-4EDE-87D0-85E6F2B02001}" destId="{54F6DA00-F229-45AC-AAC1-840AB1B01F83}" srcOrd="1" destOrd="0" presId="urn:microsoft.com/office/officeart/2008/layout/NameandTitleOrganizationalChart"/>
    <dgm:cxn modelId="{35FBBDD9-AD0B-4645-B5E9-3B3CFA12F24E}" type="presOf" srcId="{142B454E-6CEA-433F-8EA8-2E42E72553C1}" destId="{39262054-2348-4646-A924-10B18A7EF889}" srcOrd="0" destOrd="0" presId="urn:microsoft.com/office/officeart/2008/layout/NameandTitleOrganizationalChart"/>
    <dgm:cxn modelId="{5600A2E6-F413-43B3-81C4-816BBD2236F3}" type="presOf" srcId="{D3271B43-CF0A-4D32-8658-F0063FFBFD6F}" destId="{47954949-6501-4B12-A235-738DB3F095FA}" srcOrd="0" destOrd="0" presId="urn:microsoft.com/office/officeart/2008/layout/NameandTitleOrganizationalChart"/>
    <dgm:cxn modelId="{CDEBD1E6-3829-4BE8-9057-3A59AAE94289}" type="presOf" srcId="{42A7B88F-1E7B-47B1-8FEC-01A11045F34A}" destId="{9C0240CD-83BC-41BD-9EDF-0B1473029DC5}" srcOrd="0" destOrd="0" presId="urn:microsoft.com/office/officeart/2008/layout/NameandTitleOrganizationalChart"/>
    <dgm:cxn modelId="{5B6B56EB-234B-42B5-858E-E7E01A87A854}" type="presOf" srcId="{EE05525E-0820-4EDE-87D0-85E6F2B02001}" destId="{6E046700-A7B7-423E-A93A-F6857B2551C3}" srcOrd="0" destOrd="0" presId="urn:microsoft.com/office/officeart/2008/layout/NameandTitleOrganizationalChart"/>
    <dgm:cxn modelId="{F92693F3-2D9F-4D8D-9C5F-87EAD4826C82}" type="presOf" srcId="{E1D30B1E-8E39-42E0-821A-C8682ED3D5FF}" destId="{D0FEDBF0-B6EB-4F5D-A591-DF8EB569D241}" srcOrd="1" destOrd="0" presId="urn:microsoft.com/office/officeart/2008/layout/NameandTitleOrganizationalChart"/>
    <dgm:cxn modelId="{03683DFB-2658-4BFA-BB43-095B3660FB4D}" type="presOf" srcId="{CC2A5006-75CC-4A62-9350-7E4E077298FE}" destId="{D23C5701-B349-4DA3-9EF6-4384E93E97D7}" srcOrd="0" destOrd="0" presId="urn:microsoft.com/office/officeart/2008/layout/NameandTitleOrganizationalChart"/>
    <dgm:cxn modelId="{4448B5D7-3537-463D-8D6F-2F2BE9ED5164}" type="presParOf" srcId="{071F9118-E51E-4C57-AA63-212D35E0FE4A}" destId="{022DB5A8-4C36-4A01-B517-EF30EBF54DF8}" srcOrd="0" destOrd="0" presId="urn:microsoft.com/office/officeart/2008/layout/NameandTitleOrganizationalChart"/>
    <dgm:cxn modelId="{1B9856FB-1558-4F60-BED6-373DDEBE81FA}" type="presParOf" srcId="{022DB5A8-4C36-4A01-B517-EF30EBF54DF8}" destId="{E96FA02E-90A4-4997-AD96-CEA9948191ED}" srcOrd="0" destOrd="0" presId="urn:microsoft.com/office/officeart/2008/layout/NameandTitleOrganizationalChart"/>
    <dgm:cxn modelId="{7CEF66DA-0AA5-4726-9D5A-8D2F3204F518}" type="presParOf" srcId="{E96FA02E-90A4-4997-AD96-CEA9948191ED}" destId="{281F2AB7-DA10-44F6-AE10-0D31C18103D1}" srcOrd="0" destOrd="0" presId="urn:microsoft.com/office/officeart/2008/layout/NameandTitleOrganizationalChart"/>
    <dgm:cxn modelId="{EF9B66F2-9272-4F57-AC7D-51A3E8961F33}" type="presParOf" srcId="{E96FA02E-90A4-4997-AD96-CEA9948191ED}" destId="{D23C5701-B349-4DA3-9EF6-4384E93E97D7}" srcOrd="1" destOrd="0" presId="urn:microsoft.com/office/officeart/2008/layout/NameandTitleOrganizationalChart"/>
    <dgm:cxn modelId="{BD5E61BF-0CD0-4EB0-A9A9-A3B506BEB2FC}" type="presParOf" srcId="{E96FA02E-90A4-4997-AD96-CEA9948191ED}" destId="{D0FEDBF0-B6EB-4F5D-A591-DF8EB569D241}" srcOrd="2" destOrd="0" presId="urn:microsoft.com/office/officeart/2008/layout/NameandTitleOrganizationalChart"/>
    <dgm:cxn modelId="{B4623E54-17C2-445B-8CE7-BA2DA29A39D8}" type="presParOf" srcId="{022DB5A8-4C36-4A01-B517-EF30EBF54DF8}" destId="{C0D9036C-10BF-4E60-9C7D-357ACD5275F0}" srcOrd="1" destOrd="0" presId="urn:microsoft.com/office/officeart/2008/layout/NameandTitleOrganizationalChart"/>
    <dgm:cxn modelId="{09E64EA0-10E0-4200-8BD2-86338243B754}" type="presParOf" srcId="{C0D9036C-10BF-4E60-9C7D-357ACD5275F0}" destId="{95FDABC9-16E3-405F-9C0E-11F623948C8E}" srcOrd="0" destOrd="0" presId="urn:microsoft.com/office/officeart/2008/layout/NameandTitleOrganizationalChart"/>
    <dgm:cxn modelId="{D2B3BC5F-6EC7-4504-8AD2-D60E359B31F5}" type="presParOf" srcId="{C0D9036C-10BF-4E60-9C7D-357ACD5275F0}" destId="{4510540E-95BB-4CC1-AB89-013762001913}" srcOrd="1" destOrd="0" presId="urn:microsoft.com/office/officeart/2008/layout/NameandTitleOrganizationalChart"/>
    <dgm:cxn modelId="{C3F9C19D-5BF8-4A1C-806D-DA6CA0625750}" type="presParOf" srcId="{4510540E-95BB-4CC1-AB89-013762001913}" destId="{CF68D512-D29C-44A8-A59F-C79448447F9C}" srcOrd="0" destOrd="0" presId="urn:microsoft.com/office/officeart/2008/layout/NameandTitleOrganizationalChart"/>
    <dgm:cxn modelId="{3404F847-2B35-440E-A8EC-B59C6C5657AA}" type="presParOf" srcId="{CF68D512-D29C-44A8-A59F-C79448447F9C}" destId="{83FCF114-1392-445F-A815-456510EFBFCF}" srcOrd="0" destOrd="0" presId="urn:microsoft.com/office/officeart/2008/layout/NameandTitleOrganizationalChart"/>
    <dgm:cxn modelId="{33530177-4410-40AC-A40C-BEA000E6D4A3}" type="presParOf" srcId="{CF68D512-D29C-44A8-A59F-C79448447F9C}" destId="{9C0240CD-83BC-41BD-9EDF-0B1473029DC5}" srcOrd="1" destOrd="0" presId="urn:microsoft.com/office/officeart/2008/layout/NameandTitleOrganizationalChart"/>
    <dgm:cxn modelId="{9E7D90AB-D757-45DE-9B0D-9FBC4FE59660}" type="presParOf" srcId="{CF68D512-D29C-44A8-A59F-C79448447F9C}" destId="{F1D6F242-20BF-4059-AADB-82AF7B8373F5}" srcOrd="2" destOrd="0" presId="urn:microsoft.com/office/officeart/2008/layout/NameandTitleOrganizationalChart"/>
    <dgm:cxn modelId="{E329ACC2-AA83-4B2C-A316-38CB9984854C}" type="presParOf" srcId="{4510540E-95BB-4CC1-AB89-013762001913}" destId="{23F1BC41-1B73-4078-8DAB-E090087EE250}" srcOrd="1" destOrd="0" presId="urn:microsoft.com/office/officeart/2008/layout/NameandTitleOrganizationalChart"/>
    <dgm:cxn modelId="{2D460551-9929-48E0-80D4-6F53F72360C3}" type="presParOf" srcId="{4510540E-95BB-4CC1-AB89-013762001913}" destId="{C1FFD9E6-2F07-48E6-B777-BCD9F265DC04}" srcOrd="2" destOrd="0" presId="urn:microsoft.com/office/officeart/2008/layout/NameandTitleOrganizationalChart"/>
    <dgm:cxn modelId="{5518F490-8417-49F9-BA72-6382076F9D55}" type="presParOf" srcId="{C0D9036C-10BF-4E60-9C7D-357ACD5275F0}" destId="{47954949-6501-4B12-A235-738DB3F095FA}" srcOrd="2" destOrd="0" presId="urn:microsoft.com/office/officeart/2008/layout/NameandTitleOrganizationalChart"/>
    <dgm:cxn modelId="{A974B26C-20CE-49B1-A32F-54BD3ED4463E}" type="presParOf" srcId="{C0D9036C-10BF-4E60-9C7D-357ACD5275F0}" destId="{6C2BBE5D-BE92-452E-8C0E-CC2D97C7E4FB}" srcOrd="3" destOrd="0" presId="urn:microsoft.com/office/officeart/2008/layout/NameandTitleOrganizationalChart"/>
    <dgm:cxn modelId="{8D176746-A6D8-4DFC-BB93-B79B22A67492}" type="presParOf" srcId="{6C2BBE5D-BE92-452E-8C0E-CC2D97C7E4FB}" destId="{57F310D4-3738-4121-8E63-F9988F9C4F42}" srcOrd="0" destOrd="0" presId="urn:microsoft.com/office/officeart/2008/layout/NameandTitleOrganizationalChart"/>
    <dgm:cxn modelId="{66E1494B-2003-41EF-A91F-2CF0BDCFFEF7}" type="presParOf" srcId="{57F310D4-3738-4121-8E63-F9988F9C4F42}" destId="{39262054-2348-4646-A924-10B18A7EF889}" srcOrd="0" destOrd="0" presId="urn:microsoft.com/office/officeart/2008/layout/NameandTitleOrganizationalChart"/>
    <dgm:cxn modelId="{8173F593-DFFF-46FE-9C84-DD97E69CCF19}" type="presParOf" srcId="{57F310D4-3738-4121-8E63-F9988F9C4F42}" destId="{43867B9A-0B3F-405D-9680-7C84EA9C40EC}" srcOrd="1" destOrd="0" presId="urn:microsoft.com/office/officeart/2008/layout/NameandTitleOrganizationalChart"/>
    <dgm:cxn modelId="{8C766C21-961A-4F91-8D71-3DD279C5C745}" type="presParOf" srcId="{57F310D4-3738-4121-8E63-F9988F9C4F42}" destId="{7EABE2B8-C5D8-4D25-BF12-2579BD957D39}" srcOrd="2" destOrd="0" presId="urn:microsoft.com/office/officeart/2008/layout/NameandTitleOrganizationalChart"/>
    <dgm:cxn modelId="{93BB36FD-0FB0-4274-B267-BA23A63E7441}" type="presParOf" srcId="{6C2BBE5D-BE92-452E-8C0E-CC2D97C7E4FB}" destId="{ED69C1C3-3907-46C3-8FBF-3A83E817512F}" srcOrd="1" destOrd="0" presId="urn:microsoft.com/office/officeart/2008/layout/NameandTitleOrganizationalChart"/>
    <dgm:cxn modelId="{865EAEB2-F327-4232-A749-3BEAB12FE88C}" type="presParOf" srcId="{6C2BBE5D-BE92-452E-8C0E-CC2D97C7E4FB}" destId="{0131F485-9CB8-44E2-966C-76642C16E014}" srcOrd="2" destOrd="0" presId="urn:microsoft.com/office/officeart/2008/layout/NameandTitleOrganizationalChart"/>
    <dgm:cxn modelId="{0EDAD437-4D94-4D65-B755-8DAA4DBC0291}" type="presParOf" srcId="{C0D9036C-10BF-4E60-9C7D-357ACD5275F0}" destId="{741C45E1-89E6-46BE-9EC8-1E17386C2F66}" srcOrd="4" destOrd="0" presId="urn:microsoft.com/office/officeart/2008/layout/NameandTitleOrganizationalChart"/>
    <dgm:cxn modelId="{4A80A33F-4D27-4E0F-9C47-D93630593E76}" type="presParOf" srcId="{C0D9036C-10BF-4E60-9C7D-357ACD5275F0}" destId="{C99F7DA2-7823-402C-8506-FB32FF91EF1D}" srcOrd="5" destOrd="0" presId="urn:microsoft.com/office/officeart/2008/layout/NameandTitleOrganizationalChart"/>
    <dgm:cxn modelId="{01D86181-8CDD-4C23-9F49-76670EAE1057}" type="presParOf" srcId="{C99F7DA2-7823-402C-8506-FB32FF91EF1D}" destId="{4ACC0AC9-A442-428A-9E4F-868866C163D5}" srcOrd="0" destOrd="0" presId="urn:microsoft.com/office/officeart/2008/layout/NameandTitleOrganizationalChart"/>
    <dgm:cxn modelId="{5955949A-8FF6-4129-BB99-B87F7C23C698}" type="presParOf" srcId="{4ACC0AC9-A442-428A-9E4F-868866C163D5}" destId="{EAB83CFB-CA09-4A4E-A1FB-3FB72DDA8713}" srcOrd="0" destOrd="0" presId="urn:microsoft.com/office/officeart/2008/layout/NameandTitleOrganizationalChart"/>
    <dgm:cxn modelId="{A5536977-193E-4F21-AADA-7913960CCFA9}" type="presParOf" srcId="{4ACC0AC9-A442-428A-9E4F-868866C163D5}" destId="{02B53333-0D51-4405-85FD-5BEBF83DF7F4}" srcOrd="1" destOrd="0" presId="urn:microsoft.com/office/officeart/2008/layout/NameandTitleOrganizationalChart"/>
    <dgm:cxn modelId="{242499CC-1321-4A77-A52F-E1EAE945F2B1}" type="presParOf" srcId="{4ACC0AC9-A442-428A-9E4F-868866C163D5}" destId="{D2A93FAF-CB73-40F8-A681-E60DD785C56A}" srcOrd="2" destOrd="0" presId="urn:microsoft.com/office/officeart/2008/layout/NameandTitleOrganizationalChart"/>
    <dgm:cxn modelId="{BCDE26F4-8EC5-4B29-937B-8BE85CBC8946}" type="presParOf" srcId="{C99F7DA2-7823-402C-8506-FB32FF91EF1D}" destId="{77121CD9-EB8C-480F-A094-D036AB822C14}" srcOrd="1" destOrd="0" presId="urn:microsoft.com/office/officeart/2008/layout/NameandTitleOrganizationalChart"/>
    <dgm:cxn modelId="{1D675B5A-D38A-4679-8E6B-86D1B8F77F24}" type="presParOf" srcId="{C99F7DA2-7823-402C-8506-FB32FF91EF1D}" destId="{0338C3A5-CF0B-4C02-AD2D-EB10D7EC7688}" srcOrd="2" destOrd="0" presId="urn:microsoft.com/office/officeart/2008/layout/NameandTitleOrganizationalChart"/>
    <dgm:cxn modelId="{7DC1761C-C966-4C64-A768-E6055D992F77}" type="presParOf" srcId="{022DB5A8-4C36-4A01-B517-EF30EBF54DF8}" destId="{90ECDDBA-0C70-40FF-A65B-0CD848E264EE}" srcOrd="2" destOrd="0" presId="urn:microsoft.com/office/officeart/2008/layout/NameandTitleOrganizationalChart"/>
    <dgm:cxn modelId="{9146B638-322D-4195-BA17-1B4B1C981C31}" type="presParOf" srcId="{071F9118-E51E-4C57-AA63-212D35E0FE4A}" destId="{96C352BF-5A56-4A8C-B730-C3302904E7F1}" srcOrd="1" destOrd="0" presId="urn:microsoft.com/office/officeart/2008/layout/NameandTitleOrganizationalChart"/>
    <dgm:cxn modelId="{E92BF48B-9D0A-4027-BDDC-4CAE01F930EB}" type="presParOf" srcId="{96C352BF-5A56-4A8C-B730-C3302904E7F1}" destId="{8DB1A890-7234-4D88-9768-0FD703800EB7}" srcOrd="0" destOrd="0" presId="urn:microsoft.com/office/officeart/2008/layout/NameandTitleOrganizationalChart"/>
    <dgm:cxn modelId="{AE1416D6-5311-4617-A47A-FDBA34F049A7}" type="presParOf" srcId="{8DB1A890-7234-4D88-9768-0FD703800EB7}" destId="{6E046700-A7B7-423E-A93A-F6857B2551C3}" srcOrd="0" destOrd="0" presId="urn:microsoft.com/office/officeart/2008/layout/NameandTitleOrganizationalChart"/>
    <dgm:cxn modelId="{4469D3AE-7A9D-4B1A-884C-4B0B6F6292BC}" type="presParOf" srcId="{8DB1A890-7234-4D88-9768-0FD703800EB7}" destId="{1D26C4C6-6D71-40E9-98F4-C4E9E236E824}" srcOrd="1" destOrd="0" presId="urn:microsoft.com/office/officeart/2008/layout/NameandTitleOrganizationalChart"/>
    <dgm:cxn modelId="{795D8C88-6F25-4B70-8A3D-CE404C4724A4}" type="presParOf" srcId="{8DB1A890-7234-4D88-9768-0FD703800EB7}" destId="{54F6DA00-F229-45AC-AAC1-840AB1B01F83}" srcOrd="2" destOrd="0" presId="urn:microsoft.com/office/officeart/2008/layout/NameandTitleOrganizationalChart"/>
    <dgm:cxn modelId="{4AD44CE3-FFFF-4FB7-BC92-3CA116060205}" type="presParOf" srcId="{96C352BF-5A56-4A8C-B730-C3302904E7F1}" destId="{8D467B29-4668-42FF-84D5-9D4B19D82E05}" srcOrd="1" destOrd="0" presId="urn:microsoft.com/office/officeart/2008/layout/NameandTitleOrganizationalChart"/>
    <dgm:cxn modelId="{9492209C-9529-4B06-A580-87453DEB10BA}" type="presParOf" srcId="{96C352BF-5A56-4A8C-B730-C3302904E7F1}" destId="{28615238-3F5C-4A99-8B69-F4BCC6F1B2AF}" srcOrd="2" destOrd="0" presId="urn:microsoft.com/office/officeart/2008/layout/NameandTitleOrganizational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1C45E1-89E6-46BE-9EC8-1E17386C2F66}">
      <dsp:nvSpPr>
        <dsp:cNvPr id="0" name=""/>
        <dsp:cNvSpPr/>
      </dsp:nvSpPr>
      <dsp:spPr>
        <a:xfrm>
          <a:off x="6674704" y="2071657"/>
          <a:ext cx="4725030" cy="10412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20742"/>
              </a:lnTo>
              <a:lnTo>
                <a:pt x="4725030" y="620742"/>
              </a:lnTo>
              <a:lnTo>
                <a:pt x="4725030" y="1041245"/>
              </a:lnTo>
            </a:path>
          </a:pathLst>
        </a:custGeom>
        <a:noFill/>
        <a:ln w="25400" cap="flat" cmpd="sng" algn="ctr">
          <a:solidFill>
            <a:srgbClr val="FF7900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7954949-6501-4B12-A235-738DB3F095FA}">
      <dsp:nvSpPr>
        <dsp:cNvPr id="0" name=""/>
        <dsp:cNvSpPr/>
      </dsp:nvSpPr>
      <dsp:spPr>
        <a:xfrm>
          <a:off x="6628984" y="2071657"/>
          <a:ext cx="91440" cy="104124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20742"/>
              </a:lnTo>
              <a:lnTo>
                <a:pt x="57754" y="620742"/>
              </a:lnTo>
              <a:lnTo>
                <a:pt x="57754" y="1041245"/>
              </a:lnTo>
            </a:path>
          </a:pathLst>
        </a:custGeom>
        <a:noFill/>
        <a:ln w="25400" cap="flat" cmpd="sng" algn="ctr">
          <a:solidFill>
            <a:srgbClr val="FF7900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FDABC9-16E3-405F-9C0E-11F623948C8E}">
      <dsp:nvSpPr>
        <dsp:cNvPr id="0" name=""/>
        <dsp:cNvSpPr/>
      </dsp:nvSpPr>
      <dsp:spPr>
        <a:xfrm>
          <a:off x="1975657" y="2071657"/>
          <a:ext cx="4699047" cy="1041245"/>
        </a:xfrm>
        <a:custGeom>
          <a:avLst/>
          <a:gdLst/>
          <a:ahLst/>
          <a:cxnLst/>
          <a:rect l="0" t="0" r="0" b="0"/>
          <a:pathLst>
            <a:path>
              <a:moveTo>
                <a:pt x="4699047" y="0"/>
              </a:moveTo>
              <a:lnTo>
                <a:pt x="4699047" y="620742"/>
              </a:lnTo>
              <a:lnTo>
                <a:pt x="0" y="620742"/>
              </a:lnTo>
              <a:lnTo>
                <a:pt x="0" y="1041245"/>
              </a:lnTo>
            </a:path>
          </a:pathLst>
        </a:custGeom>
        <a:noFill/>
        <a:ln w="25400" cap="flat" cmpd="sng" algn="ctr">
          <a:solidFill>
            <a:srgbClr val="FF7900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1F2AB7-DA10-44F6-AE10-0D31C18103D1}">
      <dsp:nvSpPr>
        <dsp:cNvPr id="0" name=""/>
        <dsp:cNvSpPr/>
      </dsp:nvSpPr>
      <dsp:spPr>
        <a:xfrm>
          <a:off x="4863970" y="269501"/>
          <a:ext cx="3621466" cy="1802155"/>
        </a:xfrm>
        <a:prstGeom prst="rect">
          <a:avLst/>
        </a:prstGeom>
        <a:solidFill>
          <a:schemeClr val="accent2"/>
        </a:solidFill>
        <a:ln w="25400" cap="flat" cmpd="sng" algn="ctr">
          <a:solidFill>
            <a:srgbClr val="000000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54304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4400" kern="1200" dirty="0">
              <a:solidFill>
                <a:srgbClr val="000000"/>
              </a:solidFill>
              <a:latin typeface="Helvetica 75 Bold"/>
              <a:ea typeface="+mn-ea"/>
              <a:cs typeface="+mn-cs"/>
            </a:rPr>
            <a:t>2 666 983</a:t>
          </a:r>
        </a:p>
      </dsp:txBody>
      <dsp:txXfrm>
        <a:off x="4863970" y="269501"/>
        <a:ext cx="3621466" cy="1802155"/>
      </dsp:txXfrm>
    </dsp:sp>
    <dsp:sp modelId="{D23C5701-B349-4DA3-9EF6-4384E93E97D7}">
      <dsp:nvSpPr>
        <dsp:cNvPr id="0" name=""/>
        <dsp:cNvSpPr/>
      </dsp:nvSpPr>
      <dsp:spPr>
        <a:xfrm>
          <a:off x="5630492" y="1671178"/>
          <a:ext cx="3132635" cy="600718"/>
        </a:xfrm>
        <a:prstGeom prst="rect">
          <a:avLst/>
        </a:prstGeom>
        <a:solidFill>
          <a:srgbClr val="000000">
            <a:alpha val="9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7900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800" tIns="12700" rIns="508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kern="1200" dirty="0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latin typeface="Helvetica 75 Bold"/>
              <a:ea typeface="+mn-ea"/>
              <a:cs typeface="+mn-cs"/>
            </a:rPr>
            <a:t>turystów łącznie</a:t>
          </a:r>
        </a:p>
      </dsp:txBody>
      <dsp:txXfrm>
        <a:off x="5630492" y="1671178"/>
        <a:ext cx="3132635" cy="600718"/>
      </dsp:txXfrm>
    </dsp:sp>
    <dsp:sp modelId="{83FCF114-1392-445F-A815-456510EFBFCF}">
      <dsp:nvSpPr>
        <dsp:cNvPr id="0" name=""/>
        <dsp:cNvSpPr/>
      </dsp:nvSpPr>
      <dsp:spPr>
        <a:xfrm>
          <a:off x="138940" y="3112902"/>
          <a:ext cx="3673433" cy="1802155"/>
        </a:xfrm>
        <a:prstGeom prst="rect">
          <a:avLst/>
        </a:prstGeom>
        <a:solidFill>
          <a:schemeClr val="accent2"/>
        </a:solidFill>
        <a:ln w="25400" cap="flat" cmpd="sng" algn="ctr">
          <a:solidFill>
            <a:srgbClr val="000000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54304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4400" kern="1200" dirty="0">
              <a:solidFill>
                <a:srgbClr val="000000"/>
              </a:solidFill>
              <a:latin typeface="Helvetica 75 Bold"/>
              <a:ea typeface="+mn-ea"/>
              <a:cs typeface="+mn-cs"/>
            </a:rPr>
            <a:t>432 023</a:t>
          </a:r>
        </a:p>
      </dsp:txBody>
      <dsp:txXfrm>
        <a:off x="138940" y="3112902"/>
        <a:ext cx="3673433" cy="1802155"/>
      </dsp:txXfrm>
    </dsp:sp>
    <dsp:sp modelId="{9C0240CD-83BC-41BD-9EDF-0B1473029DC5}">
      <dsp:nvSpPr>
        <dsp:cNvPr id="0" name=""/>
        <dsp:cNvSpPr/>
      </dsp:nvSpPr>
      <dsp:spPr>
        <a:xfrm>
          <a:off x="931445" y="4514579"/>
          <a:ext cx="3132635" cy="600718"/>
        </a:xfrm>
        <a:prstGeom prst="rect">
          <a:avLst/>
        </a:prstGeom>
        <a:solidFill>
          <a:srgbClr val="000000">
            <a:alpha val="9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7900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800" tIns="12700" rIns="508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kern="1200" dirty="0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latin typeface="Helvetica 75 Bold"/>
              <a:ea typeface="+mn-ea"/>
              <a:cs typeface="+mn-cs"/>
            </a:rPr>
            <a:t>turystów wewnątrzregionalnych</a:t>
          </a:r>
        </a:p>
      </dsp:txBody>
      <dsp:txXfrm>
        <a:off x="931445" y="4514579"/>
        <a:ext cx="3132635" cy="600718"/>
      </dsp:txXfrm>
    </dsp:sp>
    <dsp:sp modelId="{39262054-2348-4646-A924-10B18A7EF889}">
      <dsp:nvSpPr>
        <dsp:cNvPr id="0" name=""/>
        <dsp:cNvSpPr/>
      </dsp:nvSpPr>
      <dsp:spPr>
        <a:xfrm>
          <a:off x="4905086" y="3112902"/>
          <a:ext cx="3563303" cy="1802155"/>
        </a:xfrm>
        <a:prstGeom prst="rect">
          <a:avLst/>
        </a:prstGeom>
        <a:solidFill>
          <a:schemeClr val="accent2"/>
        </a:solidFill>
        <a:ln w="25400" cap="flat" cmpd="sng" algn="ctr">
          <a:solidFill>
            <a:srgbClr val="000000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54304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4400" kern="1200" dirty="0">
              <a:solidFill>
                <a:srgbClr val="000000"/>
              </a:solidFill>
              <a:latin typeface="Helvetica 75 Bold"/>
              <a:ea typeface="+mn-ea"/>
              <a:cs typeface="+mn-cs"/>
            </a:rPr>
            <a:t>1 569 686</a:t>
          </a:r>
        </a:p>
      </dsp:txBody>
      <dsp:txXfrm>
        <a:off x="4905086" y="3112902"/>
        <a:ext cx="3563303" cy="1802155"/>
      </dsp:txXfrm>
    </dsp:sp>
    <dsp:sp modelId="{43867B9A-0B3F-405D-9680-7C84EA9C40EC}">
      <dsp:nvSpPr>
        <dsp:cNvPr id="0" name=""/>
        <dsp:cNvSpPr/>
      </dsp:nvSpPr>
      <dsp:spPr>
        <a:xfrm>
          <a:off x="5642526" y="4514579"/>
          <a:ext cx="3132635" cy="600718"/>
        </a:xfrm>
        <a:prstGeom prst="rect">
          <a:avLst/>
        </a:prstGeom>
        <a:solidFill>
          <a:srgbClr val="000000">
            <a:alpha val="9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7900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800" tIns="12700" rIns="508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kern="1200" dirty="0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latin typeface="Helvetica 75 Bold"/>
              <a:ea typeface="+mn-ea"/>
              <a:cs typeface="+mn-cs"/>
            </a:rPr>
            <a:t>turystów krajowych</a:t>
          </a:r>
        </a:p>
      </dsp:txBody>
      <dsp:txXfrm>
        <a:off x="5642526" y="4514579"/>
        <a:ext cx="3132635" cy="600718"/>
      </dsp:txXfrm>
    </dsp:sp>
    <dsp:sp modelId="{EAB83CFB-CA09-4A4E-A1FB-3FB72DDA8713}">
      <dsp:nvSpPr>
        <dsp:cNvPr id="0" name=""/>
        <dsp:cNvSpPr/>
      </dsp:nvSpPr>
      <dsp:spPr>
        <a:xfrm>
          <a:off x="9616168" y="3112902"/>
          <a:ext cx="3567132" cy="1802155"/>
        </a:xfrm>
        <a:prstGeom prst="rect">
          <a:avLst/>
        </a:prstGeom>
        <a:solidFill>
          <a:schemeClr val="accent2"/>
        </a:solidFill>
        <a:ln w="25400" cap="flat" cmpd="sng" algn="ctr">
          <a:solidFill>
            <a:srgbClr val="000000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54304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4400" kern="1200" dirty="0">
              <a:solidFill>
                <a:srgbClr val="000000"/>
              </a:solidFill>
              <a:latin typeface="Helvetica 75 Bold"/>
              <a:ea typeface="+mn-ea"/>
              <a:cs typeface="+mn-cs"/>
            </a:rPr>
            <a:t>665 274</a:t>
          </a:r>
        </a:p>
      </dsp:txBody>
      <dsp:txXfrm>
        <a:off x="9616168" y="3112902"/>
        <a:ext cx="3567132" cy="1802155"/>
      </dsp:txXfrm>
    </dsp:sp>
    <dsp:sp modelId="{02B53333-0D51-4405-85FD-5BEBF83DF7F4}">
      <dsp:nvSpPr>
        <dsp:cNvPr id="0" name=""/>
        <dsp:cNvSpPr/>
      </dsp:nvSpPr>
      <dsp:spPr>
        <a:xfrm>
          <a:off x="10355522" y="4514579"/>
          <a:ext cx="3132635" cy="600718"/>
        </a:xfrm>
        <a:prstGeom prst="rect">
          <a:avLst/>
        </a:prstGeom>
        <a:solidFill>
          <a:srgbClr val="000000">
            <a:alpha val="9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7900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800" tIns="12700" rIns="508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kern="1200" dirty="0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latin typeface="Helvetica 75 Bold"/>
              <a:ea typeface="+mn-ea"/>
              <a:cs typeface="+mn-cs"/>
            </a:rPr>
            <a:t>turystów zagranicznych</a:t>
          </a:r>
        </a:p>
      </dsp:txBody>
      <dsp:txXfrm>
        <a:off x="10355522" y="4514579"/>
        <a:ext cx="3132635" cy="600718"/>
      </dsp:txXfrm>
    </dsp:sp>
    <dsp:sp modelId="{6E046700-A7B7-423E-A93A-F6857B2551C3}">
      <dsp:nvSpPr>
        <dsp:cNvPr id="0" name=""/>
        <dsp:cNvSpPr/>
      </dsp:nvSpPr>
      <dsp:spPr>
        <a:xfrm>
          <a:off x="9604133" y="269501"/>
          <a:ext cx="3574789" cy="1802155"/>
        </a:xfrm>
        <a:prstGeom prst="rect">
          <a:avLst/>
        </a:prstGeom>
        <a:solidFill>
          <a:schemeClr val="accent2"/>
        </a:solidFill>
        <a:ln w="25400" cap="flat" cmpd="sng" algn="ctr">
          <a:solidFill>
            <a:srgbClr val="000000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54304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4400" kern="1200" dirty="0">
              <a:solidFill>
                <a:srgbClr val="000000"/>
              </a:solidFill>
              <a:latin typeface="Helvetica 75 Bold"/>
              <a:ea typeface="+mn-ea"/>
              <a:cs typeface="+mn-cs"/>
            </a:rPr>
            <a:t>1 961 158</a:t>
          </a:r>
        </a:p>
      </dsp:txBody>
      <dsp:txXfrm>
        <a:off x="9604133" y="269501"/>
        <a:ext cx="3574789" cy="1802155"/>
      </dsp:txXfrm>
    </dsp:sp>
    <dsp:sp modelId="{1D26C4C6-6D71-40E9-98F4-C4E9E236E824}">
      <dsp:nvSpPr>
        <dsp:cNvPr id="0" name=""/>
        <dsp:cNvSpPr/>
      </dsp:nvSpPr>
      <dsp:spPr>
        <a:xfrm>
          <a:off x="10347316" y="1671178"/>
          <a:ext cx="3132635" cy="600718"/>
        </a:xfrm>
        <a:prstGeom prst="rect">
          <a:avLst/>
        </a:prstGeom>
        <a:solidFill>
          <a:srgbClr val="000000">
            <a:alpha val="9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7900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800" tIns="12700" rIns="508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kern="1200" dirty="0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latin typeface="Helvetica 75 Bold"/>
              <a:ea typeface="+mn-ea"/>
              <a:cs typeface="+mn-cs"/>
            </a:rPr>
            <a:t>turystów z Ukrainy</a:t>
          </a:r>
        </a:p>
      </dsp:txBody>
      <dsp:txXfrm>
        <a:off x="10347316" y="1671178"/>
        <a:ext cx="3132635" cy="60071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1C45E1-89E6-46BE-9EC8-1E17386C2F66}">
      <dsp:nvSpPr>
        <dsp:cNvPr id="0" name=""/>
        <dsp:cNvSpPr/>
      </dsp:nvSpPr>
      <dsp:spPr>
        <a:xfrm>
          <a:off x="6674704" y="2071657"/>
          <a:ext cx="4725030" cy="10412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20742"/>
              </a:lnTo>
              <a:lnTo>
                <a:pt x="4725030" y="620742"/>
              </a:lnTo>
              <a:lnTo>
                <a:pt x="4725030" y="1041245"/>
              </a:lnTo>
            </a:path>
          </a:pathLst>
        </a:custGeom>
        <a:noFill/>
        <a:ln w="25400" cap="flat" cmpd="sng" algn="ctr">
          <a:solidFill>
            <a:srgbClr val="FF7900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7954949-6501-4B12-A235-738DB3F095FA}">
      <dsp:nvSpPr>
        <dsp:cNvPr id="0" name=""/>
        <dsp:cNvSpPr/>
      </dsp:nvSpPr>
      <dsp:spPr>
        <a:xfrm>
          <a:off x="6628984" y="2071657"/>
          <a:ext cx="91440" cy="104124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20742"/>
              </a:lnTo>
              <a:lnTo>
                <a:pt x="57754" y="620742"/>
              </a:lnTo>
              <a:lnTo>
                <a:pt x="57754" y="1041245"/>
              </a:lnTo>
            </a:path>
          </a:pathLst>
        </a:custGeom>
        <a:noFill/>
        <a:ln w="25400" cap="flat" cmpd="sng" algn="ctr">
          <a:solidFill>
            <a:srgbClr val="FF7900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FDABC9-16E3-405F-9C0E-11F623948C8E}">
      <dsp:nvSpPr>
        <dsp:cNvPr id="0" name=""/>
        <dsp:cNvSpPr/>
      </dsp:nvSpPr>
      <dsp:spPr>
        <a:xfrm>
          <a:off x="1975657" y="2071657"/>
          <a:ext cx="4699047" cy="1041245"/>
        </a:xfrm>
        <a:custGeom>
          <a:avLst/>
          <a:gdLst/>
          <a:ahLst/>
          <a:cxnLst/>
          <a:rect l="0" t="0" r="0" b="0"/>
          <a:pathLst>
            <a:path>
              <a:moveTo>
                <a:pt x="4699047" y="0"/>
              </a:moveTo>
              <a:lnTo>
                <a:pt x="4699047" y="620742"/>
              </a:lnTo>
              <a:lnTo>
                <a:pt x="0" y="620742"/>
              </a:lnTo>
              <a:lnTo>
                <a:pt x="0" y="1041245"/>
              </a:lnTo>
            </a:path>
          </a:pathLst>
        </a:custGeom>
        <a:noFill/>
        <a:ln w="25400" cap="flat" cmpd="sng" algn="ctr">
          <a:solidFill>
            <a:srgbClr val="FF7900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1F2AB7-DA10-44F6-AE10-0D31C18103D1}">
      <dsp:nvSpPr>
        <dsp:cNvPr id="0" name=""/>
        <dsp:cNvSpPr/>
      </dsp:nvSpPr>
      <dsp:spPr>
        <a:xfrm>
          <a:off x="4863970" y="269501"/>
          <a:ext cx="3621466" cy="1802155"/>
        </a:xfrm>
        <a:prstGeom prst="rect">
          <a:avLst/>
        </a:prstGeom>
        <a:solidFill>
          <a:schemeClr val="accent2"/>
        </a:solidFill>
        <a:ln w="25400" cap="flat" cmpd="sng" algn="ctr">
          <a:solidFill>
            <a:srgbClr val="000000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54304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4400" kern="1200" dirty="0">
              <a:solidFill>
                <a:srgbClr val="000000"/>
              </a:solidFill>
              <a:latin typeface="Helvetica 75 Bold"/>
              <a:ea typeface="+mn-ea"/>
              <a:cs typeface="+mn-cs"/>
            </a:rPr>
            <a:t>4 945 174</a:t>
          </a:r>
        </a:p>
      </dsp:txBody>
      <dsp:txXfrm>
        <a:off x="4863970" y="269501"/>
        <a:ext cx="3621466" cy="1802155"/>
      </dsp:txXfrm>
    </dsp:sp>
    <dsp:sp modelId="{D23C5701-B349-4DA3-9EF6-4384E93E97D7}">
      <dsp:nvSpPr>
        <dsp:cNvPr id="0" name=""/>
        <dsp:cNvSpPr/>
      </dsp:nvSpPr>
      <dsp:spPr>
        <a:xfrm>
          <a:off x="5630492" y="1671178"/>
          <a:ext cx="3132635" cy="600718"/>
        </a:xfrm>
        <a:prstGeom prst="rect">
          <a:avLst/>
        </a:prstGeom>
        <a:solidFill>
          <a:srgbClr val="000000">
            <a:alpha val="9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7900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800" tIns="12700" rIns="508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kern="1200" dirty="0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latin typeface="Helvetica 75 Bold"/>
              <a:ea typeface="+mn-ea"/>
              <a:cs typeface="+mn-cs"/>
            </a:rPr>
            <a:t>turystów łącznie</a:t>
          </a:r>
        </a:p>
      </dsp:txBody>
      <dsp:txXfrm>
        <a:off x="5630492" y="1671178"/>
        <a:ext cx="3132635" cy="600718"/>
      </dsp:txXfrm>
    </dsp:sp>
    <dsp:sp modelId="{83FCF114-1392-445F-A815-456510EFBFCF}">
      <dsp:nvSpPr>
        <dsp:cNvPr id="0" name=""/>
        <dsp:cNvSpPr/>
      </dsp:nvSpPr>
      <dsp:spPr>
        <a:xfrm>
          <a:off x="138940" y="3112902"/>
          <a:ext cx="3673433" cy="1802155"/>
        </a:xfrm>
        <a:prstGeom prst="rect">
          <a:avLst/>
        </a:prstGeom>
        <a:solidFill>
          <a:schemeClr val="accent2"/>
        </a:solidFill>
        <a:ln w="25400" cap="flat" cmpd="sng" algn="ctr">
          <a:solidFill>
            <a:srgbClr val="000000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54304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4400" kern="1200" dirty="0">
              <a:solidFill>
                <a:srgbClr val="000000"/>
              </a:solidFill>
              <a:latin typeface="Helvetica 75 Bold"/>
              <a:ea typeface="+mn-ea"/>
              <a:cs typeface="+mn-cs"/>
            </a:rPr>
            <a:t>1 385 565</a:t>
          </a:r>
        </a:p>
      </dsp:txBody>
      <dsp:txXfrm>
        <a:off x="138940" y="3112902"/>
        <a:ext cx="3673433" cy="1802155"/>
      </dsp:txXfrm>
    </dsp:sp>
    <dsp:sp modelId="{9C0240CD-83BC-41BD-9EDF-0B1473029DC5}">
      <dsp:nvSpPr>
        <dsp:cNvPr id="0" name=""/>
        <dsp:cNvSpPr/>
      </dsp:nvSpPr>
      <dsp:spPr>
        <a:xfrm>
          <a:off x="931445" y="4514579"/>
          <a:ext cx="3132635" cy="600718"/>
        </a:xfrm>
        <a:prstGeom prst="rect">
          <a:avLst/>
        </a:prstGeom>
        <a:solidFill>
          <a:srgbClr val="000000">
            <a:alpha val="9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7900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800" tIns="12700" rIns="508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kern="1200" dirty="0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latin typeface="Helvetica 75 Bold"/>
              <a:ea typeface="+mn-ea"/>
              <a:cs typeface="+mn-cs"/>
            </a:rPr>
            <a:t>turystów wewnątrzregionalnych</a:t>
          </a:r>
        </a:p>
      </dsp:txBody>
      <dsp:txXfrm>
        <a:off x="931445" y="4514579"/>
        <a:ext cx="3132635" cy="600718"/>
      </dsp:txXfrm>
    </dsp:sp>
    <dsp:sp modelId="{39262054-2348-4646-A924-10B18A7EF889}">
      <dsp:nvSpPr>
        <dsp:cNvPr id="0" name=""/>
        <dsp:cNvSpPr/>
      </dsp:nvSpPr>
      <dsp:spPr>
        <a:xfrm>
          <a:off x="4905086" y="3112902"/>
          <a:ext cx="3563303" cy="1802155"/>
        </a:xfrm>
        <a:prstGeom prst="rect">
          <a:avLst/>
        </a:prstGeom>
        <a:solidFill>
          <a:schemeClr val="accent2"/>
        </a:solidFill>
        <a:ln w="25400" cap="flat" cmpd="sng" algn="ctr">
          <a:solidFill>
            <a:srgbClr val="000000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54304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4400" kern="1200" dirty="0">
              <a:solidFill>
                <a:srgbClr val="000000"/>
              </a:solidFill>
              <a:latin typeface="Helvetica 75 Bold"/>
              <a:ea typeface="+mn-ea"/>
              <a:cs typeface="+mn-cs"/>
            </a:rPr>
            <a:t>2 570 725</a:t>
          </a:r>
        </a:p>
      </dsp:txBody>
      <dsp:txXfrm>
        <a:off x="4905086" y="3112902"/>
        <a:ext cx="3563303" cy="1802155"/>
      </dsp:txXfrm>
    </dsp:sp>
    <dsp:sp modelId="{43867B9A-0B3F-405D-9680-7C84EA9C40EC}">
      <dsp:nvSpPr>
        <dsp:cNvPr id="0" name=""/>
        <dsp:cNvSpPr/>
      </dsp:nvSpPr>
      <dsp:spPr>
        <a:xfrm>
          <a:off x="5642526" y="4514579"/>
          <a:ext cx="3132635" cy="600718"/>
        </a:xfrm>
        <a:prstGeom prst="rect">
          <a:avLst/>
        </a:prstGeom>
        <a:solidFill>
          <a:srgbClr val="000000">
            <a:alpha val="9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7900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800" tIns="12700" rIns="508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kern="1200" dirty="0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latin typeface="Helvetica 75 Bold"/>
              <a:ea typeface="+mn-ea"/>
              <a:cs typeface="+mn-cs"/>
            </a:rPr>
            <a:t>turystów krajowych</a:t>
          </a:r>
        </a:p>
      </dsp:txBody>
      <dsp:txXfrm>
        <a:off x="5642526" y="4514579"/>
        <a:ext cx="3132635" cy="600718"/>
      </dsp:txXfrm>
    </dsp:sp>
    <dsp:sp modelId="{EAB83CFB-CA09-4A4E-A1FB-3FB72DDA8713}">
      <dsp:nvSpPr>
        <dsp:cNvPr id="0" name=""/>
        <dsp:cNvSpPr/>
      </dsp:nvSpPr>
      <dsp:spPr>
        <a:xfrm>
          <a:off x="9616168" y="3112902"/>
          <a:ext cx="3567132" cy="1802155"/>
        </a:xfrm>
        <a:prstGeom prst="rect">
          <a:avLst/>
        </a:prstGeom>
        <a:solidFill>
          <a:schemeClr val="accent2"/>
        </a:solidFill>
        <a:ln w="25400" cap="flat" cmpd="sng" algn="ctr">
          <a:solidFill>
            <a:srgbClr val="000000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54304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4400" kern="1200" dirty="0">
              <a:solidFill>
                <a:srgbClr val="000000"/>
              </a:solidFill>
              <a:latin typeface="Helvetica 75 Bold"/>
              <a:ea typeface="+mn-ea"/>
              <a:cs typeface="+mn-cs"/>
            </a:rPr>
            <a:t>988 884</a:t>
          </a:r>
        </a:p>
      </dsp:txBody>
      <dsp:txXfrm>
        <a:off x="9616168" y="3112902"/>
        <a:ext cx="3567132" cy="1802155"/>
      </dsp:txXfrm>
    </dsp:sp>
    <dsp:sp modelId="{02B53333-0D51-4405-85FD-5BEBF83DF7F4}">
      <dsp:nvSpPr>
        <dsp:cNvPr id="0" name=""/>
        <dsp:cNvSpPr/>
      </dsp:nvSpPr>
      <dsp:spPr>
        <a:xfrm>
          <a:off x="10355522" y="4514579"/>
          <a:ext cx="3132635" cy="600718"/>
        </a:xfrm>
        <a:prstGeom prst="rect">
          <a:avLst/>
        </a:prstGeom>
        <a:solidFill>
          <a:srgbClr val="000000">
            <a:alpha val="9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7900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800" tIns="12700" rIns="508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kern="1200" dirty="0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latin typeface="Helvetica 75 Bold"/>
              <a:ea typeface="+mn-ea"/>
              <a:cs typeface="+mn-cs"/>
            </a:rPr>
            <a:t>turystów zagranicznych</a:t>
          </a:r>
        </a:p>
      </dsp:txBody>
      <dsp:txXfrm>
        <a:off x="10355522" y="4514579"/>
        <a:ext cx="3132635" cy="600718"/>
      </dsp:txXfrm>
    </dsp:sp>
    <dsp:sp modelId="{6E046700-A7B7-423E-A93A-F6857B2551C3}">
      <dsp:nvSpPr>
        <dsp:cNvPr id="0" name=""/>
        <dsp:cNvSpPr/>
      </dsp:nvSpPr>
      <dsp:spPr>
        <a:xfrm>
          <a:off x="9604133" y="269501"/>
          <a:ext cx="3574789" cy="1802155"/>
        </a:xfrm>
        <a:prstGeom prst="rect">
          <a:avLst/>
        </a:prstGeom>
        <a:solidFill>
          <a:schemeClr val="accent2"/>
        </a:solidFill>
        <a:ln w="25400" cap="flat" cmpd="sng" algn="ctr">
          <a:solidFill>
            <a:srgbClr val="000000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54304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4400" kern="1200" dirty="0">
              <a:solidFill>
                <a:srgbClr val="000000"/>
              </a:solidFill>
              <a:latin typeface="Helvetica 75 Bold"/>
              <a:ea typeface="+mn-ea"/>
              <a:cs typeface="+mn-cs"/>
            </a:rPr>
            <a:t>2 939 097</a:t>
          </a:r>
        </a:p>
      </dsp:txBody>
      <dsp:txXfrm>
        <a:off x="9604133" y="269501"/>
        <a:ext cx="3574789" cy="1802155"/>
      </dsp:txXfrm>
    </dsp:sp>
    <dsp:sp modelId="{1D26C4C6-6D71-40E9-98F4-C4E9E236E824}">
      <dsp:nvSpPr>
        <dsp:cNvPr id="0" name=""/>
        <dsp:cNvSpPr/>
      </dsp:nvSpPr>
      <dsp:spPr>
        <a:xfrm>
          <a:off x="10347316" y="1671178"/>
          <a:ext cx="3132635" cy="600718"/>
        </a:xfrm>
        <a:prstGeom prst="rect">
          <a:avLst/>
        </a:prstGeom>
        <a:solidFill>
          <a:srgbClr val="000000">
            <a:alpha val="9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7900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800" tIns="12700" rIns="508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kern="1200" dirty="0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latin typeface="Helvetica 75 Bold"/>
              <a:ea typeface="+mn-ea"/>
              <a:cs typeface="+mn-cs"/>
            </a:rPr>
            <a:t>turystów z Ukrainy</a:t>
          </a:r>
        </a:p>
      </dsp:txBody>
      <dsp:txXfrm>
        <a:off x="10347316" y="1671178"/>
        <a:ext cx="3132635" cy="6007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NameandTitleOrganizationalChart">
  <dgm:title val=""/>
  <dgm:desc val=""/>
  <dgm:catLst>
    <dgm:cat type="hierarchy" pri="125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Max/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h" fact="0.4"/>
              </dgm:constrLst>
              <dgm:ruleLst>
                <dgm:rule type="primFontSz" val="5" fact="NaN" max="NaN"/>
              </dgm:ruleLst>
            </dgm:layoutNode>
            <dgm:layoutNode name="titleText1" styleLbl="fgAcc0">
              <dgm:varLst>
                <dgm:chMax val="0"/>
                <dgm:chPref val="0"/>
              </dgm:varLst>
              <dgm:alg type="tx">
                <dgm:param type="parTxLTRAlign" val="r"/>
              </dgm:alg>
              <dgm:shape xmlns:r="http://schemas.openxmlformats.org/officeDocument/2006/relationships" type="rect" r:blip="">
                <dgm:adjLst/>
              </dgm:shape>
              <dgm:presOf axis="followSib" ptType="sibTrans" hideLastTrans="0" cnt="1"/>
              <dgm:constrLst>
                <dgm:constr type="primFontSz" val="65"/>
                <dgm:constr type="lMarg" refType="primFontSz" fact="0.2"/>
                <dgm:constr type="rMarg" refType="primFontSz" fact="0.2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1" func="var" arg="hierBranch" op="equ" val="hang">
                    <dgm:layoutNode name="Name4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3">
                    <dgm:layoutNode name="Name44">
                      <dgm:choose name="Name45">
                        <dgm:if name="Name46" axis="self" func="depth" op="lte" val="2">
                          <dgm:choose name="Name47">
                            <dgm:if name="Name4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4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0">
                          <dgm:choose name="Name51">
                            <dgm:if name="Name52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3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54">
                  <dgm:if name="Name55" func="var" arg="hierBranch" op="equ" val="l">
                    <dgm:choose name="Name56">
                      <dgm:if name="Name57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58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59" func="var" arg="hierBranch" op="equ" val="r">
                    <dgm:choose name="Name60">
                      <dgm:if name="Name61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2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3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4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65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6">
                    <dgm:if name="Name67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8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9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70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 styleLbl="node1">
                    <dgm:varLst>
                      <dgm:chMax/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2" styleLbl="fgAcc1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71">
                    <dgm:if name="Name7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4" func="var" arg="hierBranch" op="equ" val="hang">
                      <dgm:choose name="Name75">
                        <dgm:if name="Name7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78" func="var" arg="hierBranch" op="equ" val="std">
                      <dgm:choose name="Name79">
                        <dgm:if name="Name80" func="var" arg="dir" op="equ" val="norm">
                          <dgm:alg type="hierChild"/>
                        </dgm:if>
                        <dgm:else name="Name8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2" func="var" arg="hierBranch" op="equ" val="init">
                      <dgm:choose name="Name83">
                        <dgm:if name="Name84" func="var" arg="dir" op="equ" val="norm">
                          <dgm:alg type="hierChild"/>
                        </dgm:if>
                        <dgm:else name="Name85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else name="Name86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87" ref="rep2a"/>
                </dgm:layoutNode>
                <dgm:layoutNode name="hierChild5">
                  <dgm:choose name="Name88">
                    <dgm:if name="Name8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91" ref="rep2b"/>
                </dgm:layoutNode>
              </dgm:layoutNode>
            </dgm:forEach>
          </dgm:layoutNode>
          <dgm:layoutNode name="hierChild3">
            <dgm:choose name="Name92">
              <dgm:if name="Name93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4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95" axis="precedSib" ptType="parTrans" st="-1" cnt="1">
                <dgm:layoutNode name="Name96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97">
                  <dgm:if name="Name98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99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0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1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02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103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04">
                    <dgm:if name="Name105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6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7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08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 styleLbl="asst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3" styleLbl="fgAcc2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09">
                    <dgm:if name="Name110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11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12" func="var" arg="hierBranch" op="equ" val="hang">
                      <dgm:choose name="Name113">
                        <dgm:if name="Name114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15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16" func="var" arg="hierBranch" op="equ" val="std">
                      <dgm:choose name="Name117">
                        <dgm:if name="Name118" func="var" arg="dir" op="equ" val="norm">
                          <dgm:alg type="hierChild"/>
                        </dgm:if>
                        <dgm:else name="Name119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20" func="var" arg="hierBranch" op="equ" val="init">
                      <dgm:alg type="hierChild"/>
                    </dgm:if>
                    <dgm:else name="Name12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2" ref="rep2a"/>
                </dgm:layoutNode>
                <dgm:layoutNode name="hierChild7">
                  <dgm:choose name="Name123">
                    <dgm:if name="Name12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2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6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NameandTitleOrganizationalChart">
  <dgm:title val=""/>
  <dgm:desc val=""/>
  <dgm:catLst>
    <dgm:cat type="hierarchy" pri="125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Max/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h" fact="0.4"/>
              </dgm:constrLst>
              <dgm:ruleLst>
                <dgm:rule type="primFontSz" val="5" fact="NaN" max="NaN"/>
              </dgm:ruleLst>
            </dgm:layoutNode>
            <dgm:layoutNode name="titleText1" styleLbl="fgAcc0">
              <dgm:varLst>
                <dgm:chMax val="0"/>
                <dgm:chPref val="0"/>
              </dgm:varLst>
              <dgm:alg type="tx">
                <dgm:param type="parTxLTRAlign" val="r"/>
              </dgm:alg>
              <dgm:shape xmlns:r="http://schemas.openxmlformats.org/officeDocument/2006/relationships" type="rect" r:blip="">
                <dgm:adjLst/>
              </dgm:shape>
              <dgm:presOf axis="followSib" ptType="sibTrans" hideLastTrans="0" cnt="1"/>
              <dgm:constrLst>
                <dgm:constr type="primFontSz" val="65"/>
                <dgm:constr type="lMarg" refType="primFontSz" fact="0.2"/>
                <dgm:constr type="rMarg" refType="primFontSz" fact="0.2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1" func="var" arg="hierBranch" op="equ" val="hang">
                    <dgm:layoutNode name="Name4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3">
                    <dgm:layoutNode name="Name44">
                      <dgm:choose name="Name45">
                        <dgm:if name="Name46" axis="self" func="depth" op="lte" val="2">
                          <dgm:choose name="Name47">
                            <dgm:if name="Name4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4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0">
                          <dgm:choose name="Name51">
                            <dgm:if name="Name52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3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54">
                  <dgm:if name="Name55" func="var" arg="hierBranch" op="equ" val="l">
                    <dgm:choose name="Name56">
                      <dgm:if name="Name57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58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59" func="var" arg="hierBranch" op="equ" val="r">
                    <dgm:choose name="Name60">
                      <dgm:if name="Name61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2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3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4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65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6">
                    <dgm:if name="Name67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8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9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70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 styleLbl="node1">
                    <dgm:varLst>
                      <dgm:chMax/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2" styleLbl="fgAcc1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71">
                    <dgm:if name="Name7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4" func="var" arg="hierBranch" op="equ" val="hang">
                      <dgm:choose name="Name75">
                        <dgm:if name="Name7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78" func="var" arg="hierBranch" op="equ" val="std">
                      <dgm:choose name="Name79">
                        <dgm:if name="Name80" func="var" arg="dir" op="equ" val="norm">
                          <dgm:alg type="hierChild"/>
                        </dgm:if>
                        <dgm:else name="Name8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2" func="var" arg="hierBranch" op="equ" val="init">
                      <dgm:choose name="Name83">
                        <dgm:if name="Name84" func="var" arg="dir" op="equ" val="norm">
                          <dgm:alg type="hierChild"/>
                        </dgm:if>
                        <dgm:else name="Name85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else name="Name86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87" ref="rep2a"/>
                </dgm:layoutNode>
                <dgm:layoutNode name="hierChild5">
                  <dgm:choose name="Name88">
                    <dgm:if name="Name8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91" ref="rep2b"/>
                </dgm:layoutNode>
              </dgm:layoutNode>
            </dgm:forEach>
          </dgm:layoutNode>
          <dgm:layoutNode name="hierChild3">
            <dgm:choose name="Name92">
              <dgm:if name="Name93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4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95" axis="precedSib" ptType="parTrans" st="-1" cnt="1">
                <dgm:layoutNode name="Name96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97">
                  <dgm:if name="Name98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99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0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1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02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103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04">
                    <dgm:if name="Name105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6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7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08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 styleLbl="asst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3" styleLbl="fgAcc2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09">
                    <dgm:if name="Name110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11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12" func="var" arg="hierBranch" op="equ" val="hang">
                      <dgm:choose name="Name113">
                        <dgm:if name="Name114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15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16" func="var" arg="hierBranch" op="equ" val="std">
                      <dgm:choose name="Name117">
                        <dgm:if name="Name118" func="var" arg="dir" op="equ" val="norm">
                          <dgm:alg type="hierChild"/>
                        </dgm:if>
                        <dgm:else name="Name119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20" func="var" arg="hierBranch" op="equ" val="init">
                      <dgm:alg type="hierChild"/>
                    </dgm:if>
                    <dgm:else name="Name12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2" ref="rep2a"/>
                </dgm:layoutNode>
                <dgm:layoutNode name="hierChild7">
                  <dgm:choose name="Name123">
                    <dgm:if name="Name12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2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6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5530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524D13-07E8-2AE3-2F0F-FE01DE0800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6D6FEBD-5B04-BE26-D9FF-D25545DA63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92931E6-7FF8-6267-514C-9FF9B24F37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0690FB-E593-280C-A996-CE461937BFB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84635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0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0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0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0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0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0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0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0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0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0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/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0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/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0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/>
        </p:spPr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0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/>
        </p:spPr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0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/>
        </p:spPr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0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/>
        </p:spPr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0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/>
        </p:spPr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0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/>
        </p:spPr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0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/>
        </p:spPr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0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/>
        </p:spPr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0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/>
        </p:spPr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0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/>
        </p:spPr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0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/>
        </p:spPr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0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/>
        </p:spPr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0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/>
        </p:spPr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0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/>
        </p:spPr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0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/>
        </p:spPr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0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/>
        </p:spPr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0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/>
        </p:spPr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0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/>
        </p:spPr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0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/>
        </p:spPr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0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/>
        </p:spPr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0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/>
        </p:spPr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0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/>
        </p:spPr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0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/>
        </p:spPr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0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/>
        </p:spPr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0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/>
        </p:spPr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0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/>
        </p:spPr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01119" y="1893575"/>
            <a:ext cx="13626360" cy="5386066"/>
          </a:xfrm>
        </p:spPr>
        <p:txBody>
          <a:bodyPr/>
          <a:lstStyle>
            <a:lvl1pPr>
              <a:defRPr/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/>
            </a:lvl6pPr>
          </a:lstStyle>
          <a:p>
            <a:pPr lvl="0"/>
            <a:r>
              <a:rPr lang="pl-PL" noProof="0" dirty="0"/>
              <a:t>Kliknij, aby edytować tekst</a:t>
            </a:r>
          </a:p>
          <a:p>
            <a:pPr lvl="1"/>
            <a:r>
              <a:rPr lang="pl-PL" noProof="0" dirty="0"/>
              <a:t>Drugi poziom</a:t>
            </a:r>
          </a:p>
          <a:p>
            <a:pPr lvl="2"/>
            <a:r>
              <a:rPr lang="pl-PL" noProof="0" dirty="0"/>
              <a:t>Trzeci poziom</a:t>
            </a:r>
          </a:p>
          <a:p>
            <a:pPr lvl="3"/>
            <a:r>
              <a:rPr lang="pl-PL" noProof="0" dirty="0"/>
              <a:t>Czwarty poziom</a:t>
            </a:r>
          </a:p>
          <a:p>
            <a:pPr lvl="4"/>
            <a:r>
              <a:rPr lang="pl-PL" noProof="0" dirty="0"/>
              <a:t>Piąty poziom</a:t>
            </a:r>
          </a:p>
          <a:p>
            <a:pPr lvl="5"/>
            <a:r>
              <a:rPr lang="pl-PL" noProof="0" dirty="0"/>
              <a:t>Szósty poziom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pl-PL" noProof="0" dirty="0"/>
              <a:t>Kliknij, aby edytować tytuł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29738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01658" y="429262"/>
            <a:ext cx="7726861" cy="3683000"/>
          </a:xfrm>
        </p:spPr>
        <p:txBody>
          <a:bodyPr>
            <a:noAutofit/>
          </a:bodyPr>
          <a:lstStyle>
            <a:lvl1pPr algn="l">
              <a:lnSpc>
                <a:spcPct val="85000"/>
              </a:lnSpc>
              <a:defRPr sz="8800" baseline="0">
                <a:solidFill>
                  <a:schemeClr val="tx1"/>
                </a:solidFill>
              </a:defRPr>
            </a:lvl1pPr>
          </a:lstStyle>
          <a:p>
            <a:r>
              <a:rPr lang="pl-PL" noProof="0" dirty="0"/>
              <a:t>Kliknij, aby edytować tytuł</a:t>
            </a:r>
          </a:p>
        </p:txBody>
      </p:sp>
      <p:sp>
        <p:nvSpPr>
          <p:cNvPr id="17" name="Text Placeholder 17"/>
          <p:cNvSpPr>
            <a:spLocks noGrp="1"/>
          </p:cNvSpPr>
          <p:nvPr>
            <p:ph type="body" sz="quarter" idx="16" hasCustomPrompt="1"/>
          </p:nvPr>
        </p:nvSpPr>
        <p:spPr>
          <a:xfrm>
            <a:off x="9281161" y="426723"/>
            <a:ext cx="4846320" cy="5445760"/>
          </a:xfrm>
        </p:spPr>
        <p:txBody>
          <a:bodyPr/>
          <a:lstStyle>
            <a:lvl1pPr>
              <a:defRPr/>
            </a:lvl1pPr>
          </a:lstStyle>
          <a:p>
            <a:r>
              <a:rPr lang="pl-PL" dirty="0">
                <a:solidFill>
                  <a:schemeClr val="tx1"/>
                </a:solidFill>
              </a:rPr>
              <a:t>Dzięki używaniu ciemnego motywu zmniejszasz negatywny wpływ na środowisko.</a:t>
            </a:r>
          </a:p>
          <a:p>
            <a:r>
              <a:rPr lang="pl-PL" dirty="0">
                <a:solidFill>
                  <a:schemeClr val="tx1"/>
                </a:solidFill>
              </a:rPr>
              <a:t>Jeśli konieczne będzie wydrukowanie tej prezentacji, zmień motyw na biały:</a:t>
            </a:r>
          </a:p>
          <a:p>
            <a:r>
              <a:rPr lang="pl-PL" dirty="0">
                <a:solidFill>
                  <a:schemeClr val="tx1"/>
                </a:solidFill>
              </a:rPr>
              <a:t>Na karcie </a:t>
            </a:r>
            <a:r>
              <a:rPr lang="pl-PL" dirty="0" err="1"/>
              <a:t>Proiektowanie</a:t>
            </a:r>
            <a:r>
              <a:rPr lang="pl-PL" dirty="0">
                <a:solidFill>
                  <a:schemeClr val="tx1"/>
                </a:solidFill>
              </a:rPr>
              <a:t> rozwiń dostępne </a:t>
            </a:r>
            <a:r>
              <a:rPr lang="pl-PL" dirty="0"/>
              <a:t>Warianty</a:t>
            </a:r>
            <a:r>
              <a:rPr lang="pl-PL" dirty="0">
                <a:solidFill>
                  <a:schemeClr val="tx1"/>
                </a:solidFill>
              </a:rPr>
              <a:t> i wybierz </a:t>
            </a:r>
            <a:r>
              <a:rPr lang="pl-PL" dirty="0"/>
              <a:t>Kolory</a:t>
            </a:r>
            <a:r>
              <a:rPr lang="pl-PL" dirty="0">
                <a:solidFill>
                  <a:schemeClr val="tx1"/>
                </a:solidFill>
              </a:rPr>
              <a:t> – </a:t>
            </a:r>
            <a:r>
              <a:rPr lang="pl-PL" dirty="0"/>
              <a:t>Orange Biały pomocnicze</a:t>
            </a:r>
            <a:r>
              <a:rPr lang="pl-PL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4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02922" y="4326630"/>
            <a:ext cx="7724075" cy="1545850"/>
          </a:xfrm>
        </p:spPr>
        <p:txBody>
          <a:bodyPr/>
          <a:lstStyle>
            <a:lvl1pPr marL="0" indent="0" algn="l">
              <a:buNone/>
              <a:defRPr baseline="0">
                <a:solidFill>
                  <a:schemeClr val="tx1"/>
                </a:solidFill>
              </a:defRPr>
            </a:lvl1pPr>
            <a:lvl2pPr marL="289553" indent="-289553" algn="l">
              <a:buClr>
                <a:schemeClr val="bg2"/>
              </a:buClr>
              <a:buSzPct val="10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</a:defRPr>
            </a:lvl2pPr>
            <a:lvl3pPr marL="650863" indent="-305273" algn="l">
              <a:spcBef>
                <a:spcPts val="538"/>
              </a:spcBef>
              <a:buClrTx/>
              <a:buFont typeface="Helvetica 55 Roman" panose="020B0604020202020204" pitchFamily="34" charset="0"/>
              <a:buChar char="–"/>
              <a:defRPr>
                <a:solidFill>
                  <a:schemeClr val="tx1"/>
                </a:solidFill>
                <a:latin typeface="Helvetica 55 Roman" panose="020B0604020202020204" pitchFamily="34" charset="0"/>
              </a:defRPr>
            </a:lvl3pPr>
            <a:lvl4pPr marL="950376" indent="-276473" algn="l">
              <a:spcBef>
                <a:spcPts val="38"/>
              </a:spcBef>
              <a:buFont typeface="Helvetica 55 Roman" panose="020B0604020202020204" pitchFamily="34" charset="0"/>
              <a:buChar char="–"/>
              <a:defRPr>
                <a:solidFill>
                  <a:schemeClr val="tx1"/>
                </a:solidFill>
              </a:defRPr>
            </a:lvl4pPr>
            <a:lvl5pPr marL="1278688" indent="-305273" algn="l">
              <a:buFont typeface="Helvetica 55 Roman" panose="020B0604020202020204" pitchFamily="34" charset="0"/>
              <a:buChar char="–"/>
              <a:defRPr>
                <a:solidFill>
                  <a:schemeClr val="tx1"/>
                </a:solidFill>
              </a:defRPr>
            </a:lvl5pPr>
            <a:lvl6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3890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205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8520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dirty="0"/>
              <a:t>Kliknij, aby edytować imię i nazwisko prezentera </a:t>
            </a:r>
          </a:p>
        </p:txBody>
      </p:sp>
      <p:grpSp>
        <p:nvGrpSpPr>
          <p:cNvPr id="3" name="Group 2"/>
          <p:cNvGrpSpPr/>
          <p:nvPr userDrawn="1"/>
        </p:nvGrpSpPr>
        <p:grpSpPr>
          <a:xfrm>
            <a:off x="501658" y="6774183"/>
            <a:ext cx="980440" cy="980440"/>
            <a:chOff x="313535" y="4233863"/>
            <a:chExt cx="612775" cy="612775"/>
          </a:xfrm>
        </p:grpSpPr>
        <p:sp>
          <p:nvSpPr>
            <p:cNvPr id="43" name="Rectangle 5"/>
            <p:cNvSpPr>
              <a:spLocks noChangeArrowheads="1"/>
            </p:cNvSpPr>
            <p:nvPr userDrawn="1"/>
          </p:nvSpPr>
          <p:spPr bwMode="auto">
            <a:xfrm>
              <a:off x="313535" y="4233863"/>
              <a:ext cx="612775" cy="612775"/>
            </a:xfrm>
            <a:prstGeom prst="rect">
              <a:avLst/>
            </a:prstGeom>
            <a:solidFill>
              <a:srgbClr val="FF7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880"/>
            </a:p>
          </p:txBody>
        </p:sp>
        <p:sp>
          <p:nvSpPr>
            <p:cNvPr id="44" name="Freeform 6"/>
            <p:cNvSpPr>
              <a:spLocks noEditPoints="1"/>
            </p:cNvSpPr>
            <p:nvPr userDrawn="1"/>
          </p:nvSpPr>
          <p:spPr bwMode="auto">
            <a:xfrm>
              <a:off x="500860" y="4708526"/>
              <a:ext cx="74613" cy="87313"/>
            </a:xfrm>
            <a:custGeom>
              <a:avLst/>
              <a:gdLst>
                <a:gd name="T0" fmla="*/ 66 w 93"/>
                <a:gd name="T1" fmla="*/ 99 h 109"/>
                <a:gd name="T2" fmla="*/ 31 w 93"/>
                <a:gd name="T3" fmla="*/ 109 h 109"/>
                <a:gd name="T4" fmla="*/ 0 w 93"/>
                <a:gd name="T5" fmla="*/ 79 h 109"/>
                <a:gd name="T6" fmla="*/ 66 w 93"/>
                <a:gd name="T7" fmla="*/ 37 h 109"/>
                <a:gd name="T8" fmla="*/ 66 w 93"/>
                <a:gd name="T9" fmla="*/ 32 h 109"/>
                <a:gd name="T10" fmla="*/ 49 w 93"/>
                <a:gd name="T11" fmla="*/ 19 h 109"/>
                <a:gd name="T12" fmla="*/ 24 w 93"/>
                <a:gd name="T13" fmla="*/ 32 h 109"/>
                <a:gd name="T14" fmla="*/ 5 w 93"/>
                <a:gd name="T15" fmla="*/ 21 h 109"/>
                <a:gd name="T16" fmla="*/ 50 w 93"/>
                <a:gd name="T17" fmla="*/ 0 h 109"/>
                <a:gd name="T18" fmla="*/ 93 w 93"/>
                <a:gd name="T19" fmla="*/ 32 h 109"/>
                <a:gd name="T20" fmla="*/ 93 w 93"/>
                <a:gd name="T21" fmla="*/ 108 h 109"/>
                <a:gd name="T22" fmla="*/ 68 w 93"/>
                <a:gd name="T23" fmla="*/ 108 h 109"/>
                <a:gd name="T24" fmla="*/ 66 w 93"/>
                <a:gd name="T25" fmla="*/ 99 h 109"/>
                <a:gd name="T26" fmla="*/ 27 w 93"/>
                <a:gd name="T27" fmla="*/ 77 h 109"/>
                <a:gd name="T28" fmla="*/ 39 w 93"/>
                <a:gd name="T29" fmla="*/ 90 h 109"/>
                <a:gd name="T30" fmla="*/ 65 w 93"/>
                <a:gd name="T31" fmla="*/ 79 h 109"/>
                <a:gd name="T32" fmla="*/ 65 w 93"/>
                <a:gd name="T33" fmla="*/ 54 h 109"/>
                <a:gd name="T34" fmla="*/ 27 w 93"/>
                <a:gd name="T35" fmla="*/ 77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3" h="109">
                  <a:moveTo>
                    <a:pt x="66" y="99"/>
                  </a:moveTo>
                  <a:cubicBezTo>
                    <a:pt x="55" y="106"/>
                    <a:pt x="43" y="109"/>
                    <a:pt x="31" y="109"/>
                  </a:cubicBezTo>
                  <a:cubicBezTo>
                    <a:pt x="11" y="109"/>
                    <a:pt x="0" y="96"/>
                    <a:pt x="0" y="79"/>
                  </a:cubicBezTo>
                  <a:cubicBezTo>
                    <a:pt x="0" y="55"/>
                    <a:pt x="21" y="42"/>
                    <a:pt x="66" y="37"/>
                  </a:cubicBezTo>
                  <a:cubicBezTo>
                    <a:pt x="66" y="32"/>
                    <a:pt x="66" y="32"/>
                    <a:pt x="66" y="32"/>
                  </a:cubicBezTo>
                  <a:cubicBezTo>
                    <a:pt x="66" y="24"/>
                    <a:pt x="60" y="19"/>
                    <a:pt x="49" y="19"/>
                  </a:cubicBezTo>
                  <a:cubicBezTo>
                    <a:pt x="39" y="19"/>
                    <a:pt x="30" y="24"/>
                    <a:pt x="24" y="32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15" y="7"/>
                    <a:pt x="30" y="0"/>
                    <a:pt x="50" y="0"/>
                  </a:cubicBezTo>
                  <a:cubicBezTo>
                    <a:pt x="77" y="0"/>
                    <a:pt x="93" y="12"/>
                    <a:pt x="93" y="32"/>
                  </a:cubicBezTo>
                  <a:cubicBezTo>
                    <a:pt x="93" y="32"/>
                    <a:pt x="93" y="108"/>
                    <a:pt x="93" y="108"/>
                  </a:cubicBezTo>
                  <a:cubicBezTo>
                    <a:pt x="68" y="108"/>
                    <a:pt x="68" y="108"/>
                    <a:pt x="68" y="108"/>
                  </a:cubicBezTo>
                  <a:lnTo>
                    <a:pt x="66" y="99"/>
                  </a:lnTo>
                  <a:close/>
                  <a:moveTo>
                    <a:pt x="27" y="77"/>
                  </a:moveTo>
                  <a:cubicBezTo>
                    <a:pt x="27" y="84"/>
                    <a:pt x="31" y="90"/>
                    <a:pt x="39" y="90"/>
                  </a:cubicBezTo>
                  <a:cubicBezTo>
                    <a:pt x="48" y="90"/>
                    <a:pt x="57" y="87"/>
                    <a:pt x="65" y="79"/>
                  </a:cubicBezTo>
                  <a:cubicBezTo>
                    <a:pt x="65" y="54"/>
                    <a:pt x="65" y="54"/>
                    <a:pt x="65" y="54"/>
                  </a:cubicBezTo>
                  <a:cubicBezTo>
                    <a:pt x="39" y="57"/>
                    <a:pt x="27" y="64"/>
                    <a:pt x="27" y="7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880"/>
            </a:p>
          </p:txBody>
        </p:sp>
        <p:sp>
          <p:nvSpPr>
            <p:cNvPr id="45" name="Freeform 7"/>
            <p:cNvSpPr>
              <a:spLocks/>
            </p:cNvSpPr>
            <p:nvPr userDrawn="1"/>
          </p:nvSpPr>
          <p:spPr bwMode="auto">
            <a:xfrm>
              <a:off x="592935" y="4708526"/>
              <a:ext cx="76200" cy="87313"/>
            </a:xfrm>
            <a:custGeom>
              <a:avLst/>
              <a:gdLst>
                <a:gd name="T0" fmla="*/ 0 w 94"/>
                <a:gd name="T1" fmla="*/ 5 h 108"/>
                <a:gd name="T2" fmla="*/ 23 w 94"/>
                <a:gd name="T3" fmla="*/ 2 h 108"/>
                <a:gd name="T4" fmla="*/ 25 w 94"/>
                <a:gd name="T5" fmla="*/ 15 h 108"/>
                <a:gd name="T6" fmla="*/ 61 w 94"/>
                <a:gd name="T7" fmla="*/ 0 h 108"/>
                <a:gd name="T8" fmla="*/ 94 w 94"/>
                <a:gd name="T9" fmla="*/ 34 h 108"/>
                <a:gd name="T10" fmla="*/ 94 w 94"/>
                <a:gd name="T11" fmla="*/ 108 h 108"/>
                <a:gd name="T12" fmla="*/ 66 w 94"/>
                <a:gd name="T13" fmla="*/ 108 h 108"/>
                <a:gd name="T14" fmla="*/ 66 w 94"/>
                <a:gd name="T15" fmla="*/ 39 h 108"/>
                <a:gd name="T16" fmla="*/ 53 w 94"/>
                <a:gd name="T17" fmla="*/ 21 h 108"/>
                <a:gd name="T18" fmla="*/ 27 w 94"/>
                <a:gd name="T19" fmla="*/ 32 h 108"/>
                <a:gd name="T20" fmla="*/ 27 w 94"/>
                <a:gd name="T21" fmla="*/ 108 h 108"/>
                <a:gd name="T22" fmla="*/ 0 w 94"/>
                <a:gd name="T23" fmla="*/ 108 h 108"/>
                <a:gd name="T24" fmla="*/ 0 w 94"/>
                <a:gd name="T25" fmla="*/ 5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4" h="108">
                  <a:moveTo>
                    <a:pt x="0" y="5"/>
                  </a:moveTo>
                  <a:cubicBezTo>
                    <a:pt x="23" y="2"/>
                    <a:pt x="23" y="2"/>
                    <a:pt x="23" y="2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38" y="5"/>
                    <a:pt x="48" y="0"/>
                    <a:pt x="61" y="0"/>
                  </a:cubicBezTo>
                  <a:cubicBezTo>
                    <a:pt x="83" y="0"/>
                    <a:pt x="94" y="12"/>
                    <a:pt x="94" y="34"/>
                  </a:cubicBezTo>
                  <a:cubicBezTo>
                    <a:pt x="94" y="108"/>
                    <a:pt x="94" y="108"/>
                    <a:pt x="94" y="108"/>
                  </a:cubicBezTo>
                  <a:cubicBezTo>
                    <a:pt x="66" y="108"/>
                    <a:pt x="66" y="108"/>
                    <a:pt x="66" y="108"/>
                  </a:cubicBezTo>
                  <a:cubicBezTo>
                    <a:pt x="66" y="39"/>
                    <a:pt x="66" y="39"/>
                    <a:pt x="66" y="39"/>
                  </a:cubicBezTo>
                  <a:cubicBezTo>
                    <a:pt x="66" y="26"/>
                    <a:pt x="63" y="21"/>
                    <a:pt x="53" y="21"/>
                  </a:cubicBezTo>
                  <a:cubicBezTo>
                    <a:pt x="45" y="21"/>
                    <a:pt x="36" y="24"/>
                    <a:pt x="27" y="32"/>
                  </a:cubicBezTo>
                  <a:cubicBezTo>
                    <a:pt x="27" y="108"/>
                    <a:pt x="27" y="108"/>
                    <a:pt x="27" y="108"/>
                  </a:cubicBezTo>
                  <a:cubicBezTo>
                    <a:pt x="0" y="108"/>
                    <a:pt x="0" y="108"/>
                    <a:pt x="0" y="108"/>
                  </a:cubicBezTo>
                  <a:lnTo>
                    <a:pt x="0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880"/>
            </a:p>
          </p:txBody>
        </p:sp>
        <p:sp>
          <p:nvSpPr>
            <p:cNvPr id="46" name="Freeform 8"/>
            <p:cNvSpPr>
              <a:spLocks noEditPoints="1"/>
            </p:cNvSpPr>
            <p:nvPr userDrawn="1"/>
          </p:nvSpPr>
          <p:spPr bwMode="auto">
            <a:xfrm>
              <a:off x="778673" y="4708526"/>
              <a:ext cx="79375" cy="88900"/>
            </a:xfrm>
            <a:custGeom>
              <a:avLst/>
              <a:gdLst>
                <a:gd name="T0" fmla="*/ 50 w 98"/>
                <a:gd name="T1" fmla="*/ 110 h 110"/>
                <a:gd name="T2" fmla="*/ 0 w 98"/>
                <a:gd name="T3" fmla="*/ 55 h 110"/>
                <a:gd name="T4" fmla="*/ 49 w 98"/>
                <a:gd name="T5" fmla="*/ 0 h 110"/>
                <a:gd name="T6" fmla="*/ 98 w 98"/>
                <a:gd name="T7" fmla="*/ 54 h 110"/>
                <a:gd name="T8" fmla="*/ 97 w 98"/>
                <a:gd name="T9" fmla="*/ 59 h 110"/>
                <a:gd name="T10" fmla="*/ 27 w 98"/>
                <a:gd name="T11" fmla="*/ 59 h 110"/>
                <a:gd name="T12" fmla="*/ 52 w 98"/>
                <a:gd name="T13" fmla="*/ 89 h 110"/>
                <a:gd name="T14" fmla="*/ 76 w 98"/>
                <a:gd name="T15" fmla="*/ 76 h 110"/>
                <a:gd name="T16" fmla="*/ 96 w 98"/>
                <a:gd name="T17" fmla="*/ 87 h 110"/>
                <a:gd name="T18" fmla="*/ 50 w 98"/>
                <a:gd name="T19" fmla="*/ 110 h 110"/>
                <a:gd name="T20" fmla="*/ 70 w 98"/>
                <a:gd name="T21" fmla="*/ 41 h 110"/>
                <a:gd name="T22" fmla="*/ 49 w 98"/>
                <a:gd name="T23" fmla="*/ 19 h 110"/>
                <a:gd name="T24" fmla="*/ 28 w 98"/>
                <a:gd name="T25" fmla="*/ 41 h 110"/>
                <a:gd name="T26" fmla="*/ 70 w 98"/>
                <a:gd name="T27" fmla="*/ 41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8" h="110">
                  <a:moveTo>
                    <a:pt x="50" y="110"/>
                  </a:moveTo>
                  <a:cubicBezTo>
                    <a:pt x="19" y="110"/>
                    <a:pt x="0" y="90"/>
                    <a:pt x="0" y="55"/>
                  </a:cubicBezTo>
                  <a:cubicBezTo>
                    <a:pt x="0" y="20"/>
                    <a:pt x="19" y="0"/>
                    <a:pt x="49" y="0"/>
                  </a:cubicBezTo>
                  <a:cubicBezTo>
                    <a:pt x="80" y="0"/>
                    <a:pt x="98" y="20"/>
                    <a:pt x="98" y="54"/>
                  </a:cubicBezTo>
                  <a:cubicBezTo>
                    <a:pt x="98" y="56"/>
                    <a:pt x="97" y="57"/>
                    <a:pt x="97" y="59"/>
                  </a:cubicBezTo>
                  <a:cubicBezTo>
                    <a:pt x="27" y="59"/>
                    <a:pt x="27" y="59"/>
                    <a:pt x="27" y="59"/>
                  </a:cubicBezTo>
                  <a:cubicBezTo>
                    <a:pt x="28" y="79"/>
                    <a:pt x="36" y="89"/>
                    <a:pt x="52" y="89"/>
                  </a:cubicBezTo>
                  <a:cubicBezTo>
                    <a:pt x="63" y="89"/>
                    <a:pt x="70" y="85"/>
                    <a:pt x="76" y="76"/>
                  </a:cubicBezTo>
                  <a:cubicBezTo>
                    <a:pt x="96" y="87"/>
                    <a:pt x="96" y="87"/>
                    <a:pt x="96" y="87"/>
                  </a:cubicBezTo>
                  <a:cubicBezTo>
                    <a:pt x="87" y="102"/>
                    <a:pt x="71" y="110"/>
                    <a:pt x="50" y="110"/>
                  </a:cubicBezTo>
                  <a:close/>
                  <a:moveTo>
                    <a:pt x="70" y="41"/>
                  </a:moveTo>
                  <a:cubicBezTo>
                    <a:pt x="70" y="27"/>
                    <a:pt x="62" y="19"/>
                    <a:pt x="49" y="19"/>
                  </a:cubicBezTo>
                  <a:cubicBezTo>
                    <a:pt x="37" y="19"/>
                    <a:pt x="29" y="27"/>
                    <a:pt x="28" y="41"/>
                  </a:cubicBezTo>
                  <a:lnTo>
                    <a:pt x="70" y="4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880"/>
            </a:p>
          </p:txBody>
        </p:sp>
        <p:sp>
          <p:nvSpPr>
            <p:cNvPr id="47" name="Freeform 9"/>
            <p:cNvSpPr>
              <a:spLocks noEditPoints="1"/>
            </p:cNvSpPr>
            <p:nvPr userDrawn="1"/>
          </p:nvSpPr>
          <p:spPr bwMode="auto">
            <a:xfrm>
              <a:off x="346873" y="4708526"/>
              <a:ext cx="84138" cy="88900"/>
            </a:xfrm>
            <a:custGeom>
              <a:avLst/>
              <a:gdLst>
                <a:gd name="T0" fmla="*/ 52 w 104"/>
                <a:gd name="T1" fmla="*/ 111 h 111"/>
                <a:gd name="T2" fmla="*/ 0 w 104"/>
                <a:gd name="T3" fmla="*/ 55 h 111"/>
                <a:gd name="T4" fmla="*/ 52 w 104"/>
                <a:gd name="T5" fmla="*/ 0 h 111"/>
                <a:gd name="T6" fmla="*/ 104 w 104"/>
                <a:gd name="T7" fmla="*/ 55 h 111"/>
                <a:gd name="T8" fmla="*/ 52 w 104"/>
                <a:gd name="T9" fmla="*/ 111 h 111"/>
                <a:gd name="T10" fmla="*/ 52 w 104"/>
                <a:gd name="T11" fmla="*/ 23 h 111"/>
                <a:gd name="T12" fmla="*/ 28 w 104"/>
                <a:gd name="T13" fmla="*/ 55 h 111"/>
                <a:gd name="T14" fmla="*/ 52 w 104"/>
                <a:gd name="T15" fmla="*/ 87 h 111"/>
                <a:gd name="T16" fmla="*/ 77 w 104"/>
                <a:gd name="T17" fmla="*/ 55 h 111"/>
                <a:gd name="T18" fmla="*/ 52 w 104"/>
                <a:gd name="T19" fmla="*/ 23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4" h="111">
                  <a:moveTo>
                    <a:pt x="52" y="111"/>
                  </a:moveTo>
                  <a:cubicBezTo>
                    <a:pt x="25" y="111"/>
                    <a:pt x="0" y="93"/>
                    <a:pt x="0" y="55"/>
                  </a:cubicBezTo>
                  <a:cubicBezTo>
                    <a:pt x="0" y="17"/>
                    <a:pt x="25" y="0"/>
                    <a:pt x="52" y="0"/>
                  </a:cubicBezTo>
                  <a:cubicBezTo>
                    <a:pt x="79" y="0"/>
                    <a:pt x="104" y="17"/>
                    <a:pt x="104" y="55"/>
                  </a:cubicBezTo>
                  <a:cubicBezTo>
                    <a:pt x="104" y="93"/>
                    <a:pt x="79" y="111"/>
                    <a:pt x="52" y="111"/>
                  </a:cubicBezTo>
                  <a:close/>
                  <a:moveTo>
                    <a:pt x="52" y="23"/>
                  </a:moveTo>
                  <a:cubicBezTo>
                    <a:pt x="31" y="23"/>
                    <a:pt x="28" y="42"/>
                    <a:pt x="28" y="55"/>
                  </a:cubicBezTo>
                  <a:cubicBezTo>
                    <a:pt x="28" y="69"/>
                    <a:pt x="31" y="87"/>
                    <a:pt x="52" y="87"/>
                  </a:cubicBezTo>
                  <a:cubicBezTo>
                    <a:pt x="73" y="87"/>
                    <a:pt x="77" y="69"/>
                    <a:pt x="77" y="55"/>
                  </a:cubicBezTo>
                  <a:cubicBezTo>
                    <a:pt x="77" y="42"/>
                    <a:pt x="73" y="23"/>
                    <a:pt x="52" y="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880"/>
            </a:p>
          </p:txBody>
        </p:sp>
        <p:sp>
          <p:nvSpPr>
            <p:cNvPr id="48" name="Freeform 10"/>
            <p:cNvSpPr>
              <a:spLocks/>
            </p:cNvSpPr>
            <p:nvPr userDrawn="1"/>
          </p:nvSpPr>
          <p:spPr bwMode="auto">
            <a:xfrm>
              <a:off x="446885" y="4708526"/>
              <a:ext cx="47625" cy="87313"/>
            </a:xfrm>
            <a:custGeom>
              <a:avLst/>
              <a:gdLst>
                <a:gd name="T0" fmla="*/ 0 w 59"/>
                <a:gd name="T1" fmla="*/ 3 h 108"/>
                <a:gd name="T2" fmla="*/ 26 w 59"/>
                <a:gd name="T3" fmla="*/ 3 h 108"/>
                <a:gd name="T4" fmla="*/ 26 w 59"/>
                <a:gd name="T5" fmla="*/ 15 h 108"/>
                <a:gd name="T6" fmla="*/ 55 w 59"/>
                <a:gd name="T7" fmla="*/ 0 h 108"/>
                <a:gd name="T8" fmla="*/ 59 w 59"/>
                <a:gd name="T9" fmla="*/ 1 h 108"/>
                <a:gd name="T10" fmla="*/ 59 w 59"/>
                <a:gd name="T11" fmla="*/ 27 h 108"/>
                <a:gd name="T12" fmla="*/ 58 w 59"/>
                <a:gd name="T13" fmla="*/ 27 h 108"/>
                <a:gd name="T14" fmla="*/ 28 w 59"/>
                <a:gd name="T15" fmla="*/ 38 h 108"/>
                <a:gd name="T16" fmla="*/ 28 w 59"/>
                <a:gd name="T17" fmla="*/ 108 h 108"/>
                <a:gd name="T18" fmla="*/ 0 w 59"/>
                <a:gd name="T19" fmla="*/ 108 h 108"/>
                <a:gd name="T20" fmla="*/ 0 w 59"/>
                <a:gd name="T21" fmla="*/ 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9" h="108">
                  <a:moveTo>
                    <a:pt x="0" y="3"/>
                  </a:moveTo>
                  <a:cubicBezTo>
                    <a:pt x="26" y="3"/>
                    <a:pt x="26" y="3"/>
                    <a:pt x="26" y="3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31" y="8"/>
                    <a:pt x="44" y="0"/>
                    <a:pt x="55" y="0"/>
                  </a:cubicBezTo>
                  <a:cubicBezTo>
                    <a:pt x="57" y="0"/>
                    <a:pt x="58" y="0"/>
                    <a:pt x="59" y="1"/>
                  </a:cubicBezTo>
                  <a:cubicBezTo>
                    <a:pt x="59" y="27"/>
                    <a:pt x="59" y="27"/>
                    <a:pt x="59" y="27"/>
                  </a:cubicBezTo>
                  <a:cubicBezTo>
                    <a:pt x="59" y="27"/>
                    <a:pt x="58" y="27"/>
                    <a:pt x="58" y="27"/>
                  </a:cubicBezTo>
                  <a:cubicBezTo>
                    <a:pt x="46" y="27"/>
                    <a:pt x="32" y="28"/>
                    <a:pt x="28" y="38"/>
                  </a:cubicBezTo>
                  <a:cubicBezTo>
                    <a:pt x="28" y="108"/>
                    <a:pt x="28" y="108"/>
                    <a:pt x="28" y="108"/>
                  </a:cubicBezTo>
                  <a:cubicBezTo>
                    <a:pt x="0" y="108"/>
                    <a:pt x="0" y="108"/>
                    <a:pt x="0" y="108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880"/>
            </a:p>
          </p:txBody>
        </p:sp>
        <p:sp>
          <p:nvSpPr>
            <p:cNvPr id="49" name="Freeform 11"/>
            <p:cNvSpPr>
              <a:spLocks noEditPoints="1"/>
            </p:cNvSpPr>
            <p:nvPr userDrawn="1"/>
          </p:nvSpPr>
          <p:spPr bwMode="auto">
            <a:xfrm>
              <a:off x="685010" y="4708526"/>
              <a:ext cx="79375" cy="120650"/>
            </a:xfrm>
            <a:custGeom>
              <a:avLst/>
              <a:gdLst>
                <a:gd name="T0" fmla="*/ 49 w 98"/>
                <a:gd name="T1" fmla="*/ 85 h 149"/>
                <a:gd name="T2" fmla="*/ 72 w 98"/>
                <a:gd name="T3" fmla="*/ 50 h 149"/>
                <a:gd name="T4" fmla="*/ 49 w 98"/>
                <a:gd name="T5" fmla="*/ 20 h 149"/>
                <a:gd name="T6" fmla="*/ 28 w 98"/>
                <a:gd name="T7" fmla="*/ 51 h 149"/>
                <a:gd name="T8" fmla="*/ 49 w 98"/>
                <a:gd name="T9" fmla="*/ 85 h 149"/>
                <a:gd name="T10" fmla="*/ 98 w 98"/>
                <a:gd name="T11" fmla="*/ 2 h 149"/>
                <a:gd name="T12" fmla="*/ 98 w 98"/>
                <a:gd name="T13" fmla="*/ 102 h 149"/>
                <a:gd name="T14" fmla="*/ 47 w 98"/>
                <a:gd name="T15" fmla="*/ 149 h 149"/>
                <a:gd name="T16" fmla="*/ 3 w 98"/>
                <a:gd name="T17" fmla="*/ 123 h 149"/>
                <a:gd name="T18" fmla="*/ 30 w 98"/>
                <a:gd name="T19" fmla="*/ 118 h 149"/>
                <a:gd name="T20" fmla="*/ 50 w 98"/>
                <a:gd name="T21" fmla="*/ 128 h 149"/>
                <a:gd name="T22" fmla="*/ 72 w 98"/>
                <a:gd name="T23" fmla="*/ 105 h 149"/>
                <a:gd name="T24" fmla="*/ 72 w 98"/>
                <a:gd name="T25" fmla="*/ 93 h 149"/>
                <a:gd name="T26" fmla="*/ 71 w 98"/>
                <a:gd name="T27" fmla="*/ 92 h 149"/>
                <a:gd name="T28" fmla="*/ 44 w 98"/>
                <a:gd name="T29" fmla="*/ 108 h 149"/>
                <a:gd name="T30" fmla="*/ 0 w 98"/>
                <a:gd name="T31" fmla="*/ 55 h 149"/>
                <a:gd name="T32" fmla="*/ 42 w 98"/>
                <a:gd name="T33" fmla="*/ 0 h 149"/>
                <a:gd name="T34" fmla="*/ 73 w 98"/>
                <a:gd name="T35" fmla="*/ 15 h 149"/>
                <a:gd name="T36" fmla="*/ 73 w 98"/>
                <a:gd name="T37" fmla="*/ 15 h 149"/>
                <a:gd name="T38" fmla="*/ 75 w 98"/>
                <a:gd name="T39" fmla="*/ 2 h 149"/>
                <a:gd name="T40" fmla="*/ 98 w 98"/>
                <a:gd name="T41" fmla="*/ 2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8" h="149">
                  <a:moveTo>
                    <a:pt x="49" y="85"/>
                  </a:moveTo>
                  <a:cubicBezTo>
                    <a:pt x="70" y="85"/>
                    <a:pt x="72" y="64"/>
                    <a:pt x="72" y="50"/>
                  </a:cubicBezTo>
                  <a:cubicBezTo>
                    <a:pt x="72" y="33"/>
                    <a:pt x="64" y="20"/>
                    <a:pt x="49" y="20"/>
                  </a:cubicBezTo>
                  <a:cubicBezTo>
                    <a:pt x="39" y="20"/>
                    <a:pt x="28" y="27"/>
                    <a:pt x="28" y="51"/>
                  </a:cubicBezTo>
                  <a:cubicBezTo>
                    <a:pt x="28" y="64"/>
                    <a:pt x="29" y="85"/>
                    <a:pt x="49" y="85"/>
                  </a:cubicBezTo>
                  <a:close/>
                  <a:moveTo>
                    <a:pt x="98" y="2"/>
                  </a:moveTo>
                  <a:cubicBezTo>
                    <a:pt x="98" y="102"/>
                    <a:pt x="98" y="102"/>
                    <a:pt x="98" y="102"/>
                  </a:cubicBezTo>
                  <a:cubicBezTo>
                    <a:pt x="98" y="119"/>
                    <a:pt x="97" y="148"/>
                    <a:pt x="47" y="149"/>
                  </a:cubicBezTo>
                  <a:cubicBezTo>
                    <a:pt x="26" y="149"/>
                    <a:pt x="7" y="141"/>
                    <a:pt x="3" y="123"/>
                  </a:cubicBezTo>
                  <a:cubicBezTo>
                    <a:pt x="30" y="118"/>
                    <a:pt x="30" y="118"/>
                    <a:pt x="30" y="118"/>
                  </a:cubicBezTo>
                  <a:cubicBezTo>
                    <a:pt x="32" y="123"/>
                    <a:pt x="35" y="128"/>
                    <a:pt x="50" y="128"/>
                  </a:cubicBezTo>
                  <a:cubicBezTo>
                    <a:pt x="65" y="128"/>
                    <a:pt x="72" y="122"/>
                    <a:pt x="72" y="105"/>
                  </a:cubicBezTo>
                  <a:cubicBezTo>
                    <a:pt x="72" y="93"/>
                    <a:pt x="72" y="93"/>
                    <a:pt x="72" y="93"/>
                  </a:cubicBezTo>
                  <a:cubicBezTo>
                    <a:pt x="71" y="92"/>
                    <a:pt x="71" y="92"/>
                    <a:pt x="71" y="92"/>
                  </a:cubicBezTo>
                  <a:cubicBezTo>
                    <a:pt x="67" y="100"/>
                    <a:pt x="60" y="108"/>
                    <a:pt x="44" y="108"/>
                  </a:cubicBezTo>
                  <a:cubicBezTo>
                    <a:pt x="19" y="108"/>
                    <a:pt x="0" y="91"/>
                    <a:pt x="0" y="55"/>
                  </a:cubicBezTo>
                  <a:cubicBezTo>
                    <a:pt x="0" y="20"/>
                    <a:pt x="20" y="0"/>
                    <a:pt x="42" y="0"/>
                  </a:cubicBezTo>
                  <a:cubicBezTo>
                    <a:pt x="63" y="0"/>
                    <a:pt x="71" y="10"/>
                    <a:pt x="73" y="15"/>
                  </a:cubicBezTo>
                  <a:cubicBezTo>
                    <a:pt x="73" y="15"/>
                    <a:pt x="73" y="15"/>
                    <a:pt x="73" y="15"/>
                  </a:cubicBezTo>
                  <a:cubicBezTo>
                    <a:pt x="75" y="2"/>
                    <a:pt x="75" y="2"/>
                    <a:pt x="75" y="2"/>
                  </a:cubicBezTo>
                  <a:lnTo>
                    <a:pt x="98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880"/>
            </a:p>
          </p:txBody>
        </p:sp>
        <p:sp>
          <p:nvSpPr>
            <p:cNvPr id="50" name="Freeform 12"/>
            <p:cNvSpPr>
              <a:spLocks noEditPoints="1"/>
            </p:cNvSpPr>
            <p:nvPr userDrawn="1"/>
          </p:nvSpPr>
          <p:spPr bwMode="auto">
            <a:xfrm>
              <a:off x="843760" y="4678363"/>
              <a:ext cx="58738" cy="26988"/>
            </a:xfrm>
            <a:custGeom>
              <a:avLst/>
              <a:gdLst>
                <a:gd name="T0" fmla="*/ 14 w 37"/>
                <a:gd name="T1" fmla="*/ 2 h 17"/>
                <a:gd name="T2" fmla="*/ 9 w 37"/>
                <a:gd name="T3" fmla="*/ 2 h 17"/>
                <a:gd name="T4" fmla="*/ 9 w 37"/>
                <a:gd name="T5" fmla="*/ 17 h 17"/>
                <a:gd name="T6" fmla="*/ 6 w 37"/>
                <a:gd name="T7" fmla="*/ 17 h 17"/>
                <a:gd name="T8" fmla="*/ 6 w 37"/>
                <a:gd name="T9" fmla="*/ 2 h 17"/>
                <a:gd name="T10" fmla="*/ 0 w 37"/>
                <a:gd name="T11" fmla="*/ 2 h 17"/>
                <a:gd name="T12" fmla="*/ 0 w 37"/>
                <a:gd name="T13" fmla="*/ 0 h 17"/>
                <a:gd name="T14" fmla="*/ 14 w 37"/>
                <a:gd name="T15" fmla="*/ 0 h 17"/>
                <a:gd name="T16" fmla="*/ 14 w 37"/>
                <a:gd name="T17" fmla="*/ 2 h 17"/>
                <a:gd name="T18" fmla="*/ 37 w 37"/>
                <a:gd name="T19" fmla="*/ 17 h 17"/>
                <a:gd name="T20" fmla="*/ 34 w 37"/>
                <a:gd name="T21" fmla="*/ 17 h 17"/>
                <a:gd name="T22" fmla="*/ 34 w 37"/>
                <a:gd name="T23" fmla="*/ 2 h 17"/>
                <a:gd name="T24" fmla="*/ 34 w 37"/>
                <a:gd name="T25" fmla="*/ 2 h 17"/>
                <a:gd name="T26" fmla="*/ 29 w 37"/>
                <a:gd name="T27" fmla="*/ 17 h 17"/>
                <a:gd name="T28" fmla="*/ 27 w 37"/>
                <a:gd name="T29" fmla="*/ 17 h 17"/>
                <a:gd name="T30" fmla="*/ 21 w 37"/>
                <a:gd name="T31" fmla="*/ 2 h 17"/>
                <a:gd name="T32" fmla="*/ 20 w 37"/>
                <a:gd name="T33" fmla="*/ 2 h 17"/>
                <a:gd name="T34" fmla="*/ 20 w 37"/>
                <a:gd name="T35" fmla="*/ 17 h 17"/>
                <a:gd name="T36" fmla="*/ 18 w 37"/>
                <a:gd name="T37" fmla="*/ 17 h 17"/>
                <a:gd name="T38" fmla="*/ 18 w 37"/>
                <a:gd name="T39" fmla="*/ 0 h 17"/>
                <a:gd name="T40" fmla="*/ 22 w 37"/>
                <a:gd name="T41" fmla="*/ 0 h 17"/>
                <a:gd name="T42" fmla="*/ 28 w 37"/>
                <a:gd name="T43" fmla="*/ 13 h 17"/>
                <a:gd name="T44" fmla="*/ 33 w 37"/>
                <a:gd name="T45" fmla="*/ 0 h 17"/>
                <a:gd name="T46" fmla="*/ 37 w 37"/>
                <a:gd name="T47" fmla="*/ 0 h 17"/>
                <a:gd name="T48" fmla="*/ 37 w 37"/>
                <a:gd name="T4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7" h="17">
                  <a:moveTo>
                    <a:pt x="14" y="2"/>
                  </a:moveTo>
                  <a:lnTo>
                    <a:pt x="9" y="2"/>
                  </a:lnTo>
                  <a:lnTo>
                    <a:pt x="9" y="17"/>
                  </a:lnTo>
                  <a:lnTo>
                    <a:pt x="6" y="17"/>
                  </a:lnTo>
                  <a:lnTo>
                    <a:pt x="6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14" y="0"/>
                  </a:lnTo>
                  <a:lnTo>
                    <a:pt x="14" y="2"/>
                  </a:lnTo>
                  <a:close/>
                  <a:moveTo>
                    <a:pt x="37" y="17"/>
                  </a:moveTo>
                  <a:lnTo>
                    <a:pt x="34" y="17"/>
                  </a:lnTo>
                  <a:lnTo>
                    <a:pt x="34" y="2"/>
                  </a:lnTo>
                  <a:lnTo>
                    <a:pt x="34" y="2"/>
                  </a:lnTo>
                  <a:lnTo>
                    <a:pt x="29" y="17"/>
                  </a:lnTo>
                  <a:lnTo>
                    <a:pt x="27" y="17"/>
                  </a:lnTo>
                  <a:lnTo>
                    <a:pt x="21" y="2"/>
                  </a:lnTo>
                  <a:lnTo>
                    <a:pt x="20" y="2"/>
                  </a:lnTo>
                  <a:lnTo>
                    <a:pt x="20" y="17"/>
                  </a:lnTo>
                  <a:lnTo>
                    <a:pt x="18" y="17"/>
                  </a:lnTo>
                  <a:lnTo>
                    <a:pt x="18" y="0"/>
                  </a:lnTo>
                  <a:lnTo>
                    <a:pt x="22" y="0"/>
                  </a:lnTo>
                  <a:lnTo>
                    <a:pt x="28" y="13"/>
                  </a:lnTo>
                  <a:lnTo>
                    <a:pt x="33" y="0"/>
                  </a:lnTo>
                  <a:lnTo>
                    <a:pt x="37" y="0"/>
                  </a:lnTo>
                  <a:lnTo>
                    <a:pt x="37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880"/>
            </a:p>
          </p:txBody>
        </p:sp>
      </p:grpSp>
    </p:spTree>
    <p:extLst>
      <p:ext uri="{BB962C8B-B14F-4D97-AF65-F5344CB8AC3E}">
        <p14:creationId xmlns:p14="http://schemas.microsoft.com/office/powerpoint/2010/main" val="993988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 hasCustomPrompt="1"/>
          </p:nvPr>
        </p:nvSpPr>
        <p:spPr>
          <a:xfrm>
            <a:off x="501134" y="429268"/>
            <a:ext cx="13626346" cy="6855452"/>
          </a:xfrm>
        </p:spPr>
        <p:txBody>
          <a:bodyPr/>
          <a:lstStyle>
            <a:lvl1pPr>
              <a:spcBef>
                <a:spcPts val="0"/>
              </a:spcBef>
              <a:defRPr sz="4800"/>
            </a:lvl1pPr>
            <a:lvl2pPr marL="579106" indent="-579106">
              <a:spcBef>
                <a:spcPts val="0"/>
              </a:spcBef>
              <a:buClrTx/>
              <a:buSzPct val="100000"/>
              <a:buFont typeface="+mj-lt"/>
              <a:buAutoNum type="arabicPeriod"/>
              <a:defRPr sz="4800"/>
            </a:lvl2pPr>
            <a:lvl3pPr>
              <a:defRPr sz="2880"/>
            </a:lvl3pPr>
            <a:lvl4pPr>
              <a:defRPr sz="2880"/>
            </a:lvl4pPr>
            <a:lvl5pPr>
              <a:defRPr sz="2880"/>
            </a:lvl5pPr>
          </a:lstStyle>
          <a:p>
            <a:pPr lvl="0"/>
            <a:r>
              <a:rPr lang="pl-PL" noProof="0" dirty="0"/>
              <a:t>Kliknij, aby edytować treść</a:t>
            </a:r>
          </a:p>
          <a:p>
            <a:pPr lvl="1"/>
            <a:r>
              <a:rPr lang="pl-PL" noProof="0" dirty="0"/>
              <a:t>Drugi poziom</a:t>
            </a:r>
          </a:p>
        </p:txBody>
      </p:sp>
    </p:spTree>
    <p:extLst>
      <p:ext uri="{BB962C8B-B14F-4D97-AF65-F5344CB8AC3E}">
        <p14:creationId xmlns:p14="http://schemas.microsoft.com/office/powerpoint/2010/main" val="3791658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502031" y="429262"/>
            <a:ext cx="9754943" cy="6850379"/>
          </a:xfrm>
        </p:spPr>
        <p:txBody>
          <a:bodyPr>
            <a:normAutofit/>
          </a:bodyPr>
          <a:lstStyle>
            <a:lvl1pPr>
              <a:lnSpc>
                <a:spcPct val="85000"/>
              </a:lnSpc>
              <a:spcBef>
                <a:spcPts val="0"/>
              </a:spcBef>
              <a:buNone/>
              <a:defRPr sz="8800" baseline="0"/>
            </a:lvl1pPr>
            <a:lvl2pPr>
              <a:lnSpc>
                <a:spcPct val="85000"/>
              </a:lnSpc>
              <a:spcBef>
                <a:spcPts val="0"/>
              </a:spcBef>
              <a:defRPr sz="8800"/>
            </a:lvl2pPr>
            <a:lvl3pPr>
              <a:defRPr sz="8800"/>
            </a:lvl3pPr>
            <a:lvl4pPr>
              <a:defRPr sz="8800"/>
            </a:lvl4pPr>
            <a:lvl5pPr>
              <a:defRPr sz="8800"/>
            </a:lvl5pPr>
          </a:lstStyle>
          <a:p>
            <a:pPr lvl="0"/>
            <a:r>
              <a:rPr lang="pl-PL" noProof="0" dirty="0"/>
              <a:t>Kliknij, aby edytować numer rozdziału</a:t>
            </a:r>
          </a:p>
          <a:p>
            <a:pPr lvl="1"/>
            <a:r>
              <a:rPr lang="pl-PL" noProof="0" dirty="0"/>
              <a:t>Drugi poziom</a:t>
            </a:r>
          </a:p>
        </p:txBody>
      </p:sp>
    </p:spTree>
    <p:extLst>
      <p:ext uri="{BB962C8B-B14F-4D97-AF65-F5344CB8AC3E}">
        <p14:creationId xmlns:p14="http://schemas.microsoft.com/office/powerpoint/2010/main" val="1200075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501121" y="1893917"/>
            <a:ext cx="6348888" cy="5385724"/>
          </a:xfrm>
        </p:spPr>
        <p:txBody>
          <a:bodyPr>
            <a:normAutofit/>
          </a:bodyPr>
          <a:lstStyle>
            <a:lvl1pPr>
              <a:defRPr sz="2240" baseline="0"/>
            </a:lvl1pPr>
            <a:lvl2pPr>
              <a:defRPr sz="2240" baseline="0">
                <a:solidFill>
                  <a:schemeClr val="tx1"/>
                </a:solidFill>
              </a:defRPr>
            </a:lvl2pPr>
            <a:lvl3pPr>
              <a:defRPr sz="2240" baseline="0">
                <a:solidFill>
                  <a:schemeClr val="tx1"/>
                </a:solidFill>
              </a:defRPr>
            </a:lvl3pPr>
            <a:lvl4pPr>
              <a:defRPr sz="2240" baseline="0">
                <a:solidFill>
                  <a:schemeClr val="tx1"/>
                </a:solidFill>
              </a:defRPr>
            </a:lvl4pPr>
            <a:lvl5pPr>
              <a:defRPr sz="2240" baseline="0">
                <a:solidFill>
                  <a:schemeClr val="tx1"/>
                </a:solidFill>
              </a:defRPr>
            </a:lvl5pPr>
            <a:lvl6pPr>
              <a:defRPr sz="2240"/>
            </a:lvl6pPr>
            <a:lvl7pPr>
              <a:defRPr sz="2880"/>
            </a:lvl7pPr>
            <a:lvl8pPr>
              <a:defRPr sz="2880"/>
            </a:lvl8pPr>
            <a:lvl9pPr>
              <a:defRPr sz="2880"/>
            </a:lvl9pPr>
          </a:lstStyle>
          <a:p>
            <a:pPr lvl="0"/>
            <a:r>
              <a:rPr lang="pl-PL" noProof="0" dirty="0"/>
              <a:t>Kliknij, aby edytować tekst</a:t>
            </a:r>
          </a:p>
          <a:p>
            <a:pPr lvl="1"/>
            <a:r>
              <a:rPr lang="pl-PL" noProof="0" dirty="0"/>
              <a:t>Drugi poziom</a:t>
            </a:r>
          </a:p>
          <a:p>
            <a:pPr lvl="2"/>
            <a:r>
              <a:rPr lang="pl-PL" noProof="0" dirty="0"/>
              <a:t>Trzeci poziom</a:t>
            </a:r>
          </a:p>
          <a:p>
            <a:pPr lvl="3"/>
            <a:r>
              <a:rPr lang="pl-PL" noProof="0" dirty="0"/>
              <a:t>Czwarty poziom</a:t>
            </a:r>
          </a:p>
          <a:p>
            <a:pPr lvl="4"/>
            <a:r>
              <a:rPr lang="pl-PL" noProof="0" dirty="0"/>
              <a:t>Piąty poziom</a:t>
            </a:r>
          </a:p>
          <a:p>
            <a:pPr lvl="5"/>
            <a:r>
              <a:rPr lang="pl-PL" noProof="0" dirty="0"/>
              <a:t>Szósty poziom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7783672" y="1893917"/>
            <a:ext cx="6343808" cy="5385724"/>
          </a:xfrm>
        </p:spPr>
        <p:txBody>
          <a:bodyPr>
            <a:normAutofit/>
          </a:bodyPr>
          <a:lstStyle>
            <a:lvl1pPr>
              <a:defRPr sz="2240"/>
            </a:lvl1pPr>
            <a:lvl2pPr>
              <a:defRPr sz="2240">
                <a:solidFill>
                  <a:schemeClr val="tx1"/>
                </a:solidFill>
              </a:defRPr>
            </a:lvl2pPr>
            <a:lvl3pPr>
              <a:defRPr sz="2240">
                <a:solidFill>
                  <a:schemeClr val="tx1"/>
                </a:solidFill>
              </a:defRPr>
            </a:lvl3pPr>
            <a:lvl4pPr>
              <a:defRPr sz="2240">
                <a:solidFill>
                  <a:schemeClr val="tx1"/>
                </a:solidFill>
              </a:defRPr>
            </a:lvl4pPr>
            <a:lvl5pPr>
              <a:defRPr sz="2240">
                <a:solidFill>
                  <a:schemeClr val="tx1"/>
                </a:solidFill>
              </a:defRPr>
            </a:lvl5pPr>
            <a:lvl6pPr>
              <a:defRPr sz="2240"/>
            </a:lvl6pPr>
            <a:lvl7pPr>
              <a:defRPr sz="2880"/>
            </a:lvl7pPr>
            <a:lvl8pPr>
              <a:defRPr sz="2880"/>
            </a:lvl8pPr>
            <a:lvl9pPr>
              <a:defRPr sz="2880"/>
            </a:lvl9pPr>
          </a:lstStyle>
          <a:p>
            <a:pPr lvl="0"/>
            <a:r>
              <a:rPr lang="pl-PL" noProof="0" dirty="0"/>
              <a:t>Kliknij, aby edytować tekst</a:t>
            </a:r>
          </a:p>
          <a:p>
            <a:pPr lvl="1"/>
            <a:r>
              <a:rPr lang="pl-PL" noProof="0" dirty="0"/>
              <a:t>Drugi poziom</a:t>
            </a:r>
          </a:p>
          <a:p>
            <a:pPr lvl="2"/>
            <a:r>
              <a:rPr lang="pl-PL" noProof="0" dirty="0"/>
              <a:t>Trzeci poziom</a:t>
            </a:r>
          </a:p>
          <a:p>
            <a:pPr lvl="3"/>
            <a:r>
              <a:rPr lang="pl-PL" noProof="0" dirty="0"/>
              <a:t>Czwarty poziom</a:t>
            </a:r>
          </a:p>
          <a:p>
            <a:pPr lvl="4"/>
            <a:r>
              <a:rPr lang="pl-PL" noProof="0" dirty="0"/>
              <a:t>Piąty poziom</a:t>
            </a:r>
          </a:p>
          <a:p>
            <a:pPr lvl="5"/>
            <a:r>
              <a:rPr lang="pl-PL" noProof="0" dirty="0"/>
              <a:t>Szósty poziom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pl-PL" noProof="0" dirty="0"/>
              <a:t>Kliknij, aby edytować tytuł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10579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pl-PL" noProof="0" dirty="0"/>
              <a:t>Kliknij, aby edytować tytuł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74365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liki multimedialne wypełniające całą zawartość strony lub slajdu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4630400" cy="8229600"/>
          </a:xfrm>
        </p:spPr>
        <p:txBody>
          <a:bodyPr/>
          <a:lstStyle/>
          <a:p>
            <a:r>
              <a:rPr lang="pl-PL" noProof="0" dirty="0"/>
              <a:t>Kliknij ikonę, aby dodać zdjęcie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02920" y="429261"/>
            <a:ext cx="13624560" cy="1186180"/>
          </a:xfrm>
        </p:spPr>
        <p:txBody>
          <a:bodyPr/>
          <a:lstStyle>
            <a:lvl1pPr>
              <a:defRPr baseline="0">
                <a:solidFill>
                  <a:srgbClr val="000000"/>
                </a:solidFill>
              </a:defRPr>
            </a:lvl1pPr>
          </a:lstStyle>
          <a:p>
            <a:r>
              <a:rPr lang="pl-PL" noProof="0" dirty="0"/>
              <a:t>Kliknij, aby edytować tytuł</a:t>
            </a:r>
          </a:p>
        </p:txBody>
      </p:sp>
    </p:spTree>
    <p:extLst>
      <p:ext uri="{BB962C8B-B14F-4D97-AF65-F5344CB8AC3E}">
        <p14:creationId xmlns:p14="http://schemas.microsoft.com/office/powerpoint/2010/main" val="4017742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8089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01658" y="429262"/>
            <a:ext cx="7726861" cy="3683000"/>
          </a:xfrm>
        </p:spPr>
        <p:txBody>
          <a:bodyPr>
            <a:noAutofit/>
          </a:bodyPr>
          <a:lstStyle>
            <a:lvl1pPr algn="l">
              <a:lnSpc>
                <a:spcPct val="85000"/>
              </a:lnSpc>
              <a:defRPr sz="8800" baseline="0">
                <a:solidFill>
                  <a:schemeClr val="tx1"/>
                </a:solidFill>
              </a:defRPr>
            </a:lvl1pPr>
          </a:lstStyle>
          <a:p>
            <a:r>
              <a:rPr lang="pl-PL" noProof="0" dirty="0"/>
              <a:t>Kliknij, aby edytować tytuł</a:t>
            </a:r>
          </a:p>
        </p:txBody>
      </p:sp>
      <p:sp>
        <p:nvSpPr>
          <p:cNvPr id="17" name="Text Placeholder 17"/>
          <p:cNvSpPr>
            <a:spLocks noGrp="1"/>
          </p:cNvSpPr>
          <p:nvPr>
            <p:ph type="body" sz="quarter" idx="16" hasCustomPrompt="1"/>
          </p:nvPr>
        </p:nvSpPr>
        <p:spPr>
          <a:xfrm>
            <a:off x="9281161" y="426723"/>
            <a:ext cx="4846320" cy="5445760"/>
          </a:xfrm>
        </p:spPr>
        <p:txBody>
          <a:bodyPr/>
          <a:lstStyle>
            <a:lvl1pPr>
              <a:defRPr/>
            </a:lvl1pPr>
          </a:lstStyle>
          <a:p>
            <a:r>
              <a:rPr lang="pl-PL" dirty="0">
                <a:solidFill>
                  <a:schemeClr val="tx1"/>
                </a:solidFill>
              </a:rPr>
              <a:t>Dzięki używaniu ciemnego motywu zmniejszasz negatywny wpływ na środowisko.</a:t>
            </a:r>
          </a:p>
          <a:p>
            <a:r>
              <a:rPr lang="pl-PL" dirty="0">
                <a:solidFill>
                  <a:schemeClr val="tx1"/>
                </a:solidFill>
              </a:rPr>
              <a:t>Jeśli konieczne będzie wydrukowanie tej prezentacji, zmień motyw na biały:</a:t>
            </a:r>
          </a:p>
          <a:p>
            <a:r>
              <a:rPr lang="pl-PL" dirty="0">
                <a:solidFill>
                  <a:schemeClr val="tx1"/>
                </a:solidFill>
              </a:rPr>
              <a:t>Na karcie </a:t>
            </a:r>
            <a:r>
              <a:rPr lang="pl-PL" dirty="0" err="1"/>
              <a:t>Proiektowanie</a:t>
            </a:r>
            <a:r>
              <a:rPr lang="pl-PL" dirty="0">
                <a:solidFill>
                  <a:schemeClr val="tx1"/>
                </a:solidFill>
              </a:rPr>
              <a:t> rozwiń dostępne </a:t>
            </a:r>
            <a:r>
              <a:rPr lang="pl-PL" dirty="0"/>
              <a:t>Warianty</a:t>
            </a:r>
            <a:r>
              <a:rPr lang="pl-PL" dirty="0">
                <a:solidFill>
                  <a:schemeClr val="tx1"/>
                </a:solidFill>
              </a:rPr>
              <a:t> i wybierz </a:t>
            </a:r>
            <a:r>
              <a:rPr lang="pl-PL" dirty="0"/>
              <a:t>Kolory</a:t>
            </a:r>
            <a:r>
              <a:rPr lang="pl-PL" dirty="0">
                <a:solidFill>
                  <a:schemeClr val="tx1"/>
                </a:solidFill>
              </a:rPr>
              <a:t> – </a:t>
            </a:r>
            <a:r>
              <a:rPr lang="pl-PL" dirty="0"/>
              <a:t>Orange Biały pomocnicze</a:t>
            </a:r>
            <a:r>
              <a:rPr lang="pl-PL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4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02922" y="4326630"/>
            <a:ext cx="7724075" cy="1545850"/>
          </a:xfrm>
        </p:spPr>
        <p:txBody>
          <a:bodyPr/>
          <a:lstStyle>
            <a:lvl1pPr marL="0" indent="0" algn="l">
              <a:buNone/>
              <a:defRPr baseline="0">
                <a:solidFill>
                  <a:schemeClr val="tx1"/>
                </a:solidFill>
              </a:defRPr>
            </a:lvl1pPr>
            <a:lvl2pPr marL="289553" indent="-289553" algn="l">
              <a:buClr>
                <a:schemeClr val="bg2"/>
              </a:buClr>
              <a:buSzPct val="10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</a:defRPr>
            </a:lvl2pPr>
            <a:lvl3pPr marL="650863" indent="-305273" algn="l">
              <a:spcBef>
                <a:spcPts val="538"/>
              </a:spcBef>
              <a:buClrTx/>
              <a:buFont typeface="Helvetica 55 Roman" panose="020B0604020202020204" pitchFamily="34" charset="0"/>
              <a:buChar char="–"/>
              <a:defRPr>
                <a:solidFill>
                  <a:schemeClr val="tx1"/>
                </a:solidFill>
                <a:latin typeface="Helvetica 55 Roman" panose="020B0604020202020204" pitchFamily="34" charset="0"/>
              </a:defRPr>
            </a:lvl3pPr>
            <a:lvl4pPr marL="950376" indent="-276473" algn="l">
              <a:spcBef>
                <a:spcPts val="38"/>
              </a:spcBef>
              <a:buFont typeface="Helvetica 55 Roman" panose="020B0604020202020204" pitchFamily="34" charset="0"/>
              <a:buChar char="–"/>
              <a:defRPr>
                <a:solidFill>
                  <a:schemeClr val="tx1"/>
                </a:solidFill>
              </a:defRPr>
            </a:lvl4pPr>
            <a:lvl5pPr marL="1278688" indent="-305273" algn="l">
              <a:buFont typeface="Helvetica 55 Roman" panose="020B0604020202020204" pitchFamily="34" charset="0"/>
              <a:buChar char="–"/>
              <a:defRPr>
                <a:solidFill>
                  <a:schemeClr val="tx1"/>
                </a:solidFill>
              </a:defRPr>
            </a:lvl5pPr>
            <a:lvl6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3890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205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8520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dirty="0"/>
              <a:t>Kliknij, aby edytować imię i nazwisko prezentera </a:t>
            </a:r>
          </a:p>
        </p:txBody>
      </p:sp>
      <p:grpSp>
        <p:nvGrpSpPr>
          <p:cNvPr id="3" name="Group 2"/>
          <p:cNvGrpSpPr/>
          <p:nvPr userDrawn="1"/>
        </p:nvGrpSpPr>
        <p:grpSpPr>
          <a:xfrm>
            <a:off x="501658" y="6774183"/>
            <a:ext cx="980440" cy="980440"/>
            <a:chOff x="313535" y="4233863"/>
            <a:chExt cx="612775" cy="612775"/>
          </a:xfrm>
        </p:grpSpPr>
        <p:sp>
          <p:nvSpPr>
            <p:cNvPr id="43" name="Rectangle 5"/>
            <p:cNvSpPr>
              <a:spLocks noChangeArrowheads="1"/>
            </p:cNvSpPr>
            <p:nvPr userDrawn="1"/>
          </p:nvSpPr>
          <p:spPr bwMode="auto">
            <a:xfrm>
              <a:off x="313535" y="4233863"/>
              <a:ext cx="612775" cy="612775"/>
            </a:xfrm>
            <a:prstGeom prst="rect">
              <a:avLst/>
            </a:prstGeom>
            <a:solidFill>
              <a:srgbClr val="FF7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880"/>
            </a:p>
          </p:txBody>
        </p:sp>
        <p:sp>
          <p:nvSpPr>
            <p:cNvPr id="44" name="Freeform 6"/>
            <p:cNvSpPr>
              <a:spLocks noEditPoints="1"/>
            </p:cNvSpPr>
            <p:nvPr userDrawn="1"/>
          </p:nvSpPr>
          <p:spPr bwMode="auto">
            <a:xfrm>
              <a:off x="500860" y="4708526"/>
              <a:ext cx="74613" cy="87313"/>
            </a:xfrm>
            <a:custGeom>
              <a:avLst/>
              <a:gdLst>
                <a:gd name="T0" fmla="*/ 66 w 93"/>
                <a:gd name="T1" fmla="*/ 99 h 109"/>
                <a:gd name="T2" fmla="*/ 31 w 93"/>
                <a:gd name="T3" fmla="*/ 109 h 109"/>
                <a:gd name="T4" fmla="*/ 0 w 93"/>
                <a:gd name="T5" fmla="*/ 79 h 109"/>
                <a:gd name="T6" fmla="*/ 66 w 93"/>
                <a:gd name="T7" fmla="*/ 37 h 109"/>
                <a:gd name="T8" fmla="*/ 66 w 93"/>
                <a:gd name="T9" fmla="*/ 32 h 109"/>
                <a:gd name="T10" fmla="*/ 49 w 93"/>
                <a:gd name="T11" fmla="*/ 19 h 109"/>
                <a:gd name="T12" fmla="*/ 24 w 93"/>
                <a:gd name="T13" fmla="*/ 32 h 109"/>
                <a:gd name="T14" fmla="*/ 5 w 93"/>
                <a:gd name="T15" fmla="*/ 21 h 109"/>
                <a:gd name="T16" fmla="*/ 50 w 93"/>
                <a:gd name="T17" fmla="*/ 0 h 109"/>
                <a:gd name="T18" fmla="*/ 93 w 93"/>
                <a:gd name="T19" fmla="*/ 32 h 109"/>
                <a:gd name="T20" fmla="*/ 93 w 93"/>
                <a:gd name="T21" fmla="*/ 108 h 109"/>
                <a:gd name="T22" fmla="*/ 68 w 93"/>
                <a:gd name="T23" fmla="*/ 108 h 109"/>
                <a:gd name="T24" fmla="*/ 66 w 93"/>
                <a:gd name="T25" fmla="*/ 99 h 109"/>
                <a:gd name="T26" fmla="*/ 27 w 93"/>
                <a:gd name="T27" fmla="*/ 77 h 109"/>
                <a:gd name="T28" fmla="*/ 39 w 93"/>
                <a:gd name="T29" fmla="*/ 90 h 109"/>
                <a:gd name="T30" fmla="*/ 65 w 93"/>
                <a:gd name="T31" fmla="*/ 79 h 109"/>
                <a:gd name="T32" fmla="*/ 65 w 93"/>
                <a:gd name="T33" fmla="*/ 54 h 109"/>
                <a:gd name="T34" fmla="*/ 27 w 93"/>
                <a:gd name="T35" fmla="*/ 77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3" h="109">
                  <a:moveTo>
                    <a:pt x="66" y="99"/>
                  </a:moveTo>
                  <a:cubicBezTo>
                    <a:pt x="55" y="106"/>
                    <a:pt x="43" y="109"/>
                    <a:pt x="31" y="109"/>
                  </a:cubicBezTo>
                  <a:cubicBezTo>
                    <a:pt x="11" y="109"/>
                    <a:pt x="0" y="96"/>
                    <a:pt x="0" y="79"/>
                  </a:cubicBezTo>
                  <a:cubicBezTo>
                    <a:pt x="0" y="55"/>
                    <a:pt x="21" y="42"/>
                    <a:pt x="66" y="37"/>
                  </a:cubicBezTo>
                  <a:cubicBezTo>
                    <a:pt x="66" y="32"/>
                    <a:pt x="66" y="32"/>
                    <a:pt x="66" y="32"/>
                  </a:cubicBezTo>
                  <a:cubicBezTo>
                    <a:pt x="66" y="24"/>
                    <a:pt x="60" y="19"/>
                    <a:pt x="49" y="19"/>
                  </a:cubicBezTo>
                  <a:cubicBezTo>
                    <a:pt x="39" y="19"/>
                    <a:pt x="30" y="24"/>
                    <a:pt x="24" y="32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15" y="7"/>
                    <a:pt x="30" y="0"/>
                    <a:pt x="50" y="0"/>
                  </a:cubicBezTo>
                  <a:cubicBezTo>
                    <a:pt x="77" y="0"/>
                    <a:pt x="93" y="12"/>
                    <a:pt x="93" y="32"/>
                  </a:cubicBezTo>
                  <a:cubicBezTo>
                    <a:pt x="93" y="32"/>
                    <a:pt x="93" y="108"/>
                    <a:pt x="93" y="108"/>
                  </a:cubicBezTo>
                  <a:cubicBezTo>
                    <a:pt x="68" y="108"/>
                    <a:pt x="68" y="108"/>
                    <a:pt x="68" y="108"/>
                  </a:cubicBezTo>
                  <a:lnTo>
                    <a:pt x="66" y="99"/>
                  </a:lnTo>
                  <a:close/>
                  <a:moveTo>
                    <a:pt x="27" y="77"/>
                  </a:moveTo>
                  <a:cubicBezTo>
                    <a:pt x="27" y="84"/>
                    <a:pt x="31" y="90"/>
                    <a:pt x="39" y="90"/>
                  </a:cubicBezTo>
                  <a:cubicBezTo>
                    <a:pt x="48" y="90"/>
                    <a:pt x="57" y="87"/>
                    <a:pt x="65" y="79"/>
                  </a:cubicBezTo>
                  <a:cubicBezTo>
                    <a:pt x="65" y="54"/>
                    <a:pt x="65" y="54"/>
                    <a:pt x="65" y="54"/>
                  </a:cubicBezTo>
                  <a:cubicBezTo>
                    <a:pt x="39" y="57"/>
                    <a:pt x="27" y="64"/>
                    <a:pt x="27" y="7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880"/>
            </a:p>
          </p:txBody>
        </p:sp>
        <p:sp>
          <p:nvSpPr>
            <p:cNvPr id="45" name="Freeform 7"/>
            <p:cNvSpPr>
              <a:spLocks/>
            </p:cNvSpPr>
            <p:nvPr userDrawn="1"/>
          </p:nvSpPr>
          <p:spPr bwMode="auto">
            <a:xfrm>
              <a:off x="592935" y="4708526"/>
              <a:ext cx="76200" cy="87313"/>
            </a:xfrm>
            <a:custGeom>
              <a:avLst/>
              <a:gdLst>
                <a:gd name="T0" fmla="*/ 0 w 94"/>
                <a:gd name="T1" fmla="*/ 5 h 108"/>
                <a:gd name="T2" fmla="*/ 23 w 94"/>
                <a:gd name="T3" fmla="*/ 2 h 108"/>
                <a:gd name="T4" fmla="*/ 25 w 94"/>
                <a:gd name="T5" fmla="*/ 15 h 108"/>
                <a:gd name="T6" fmla="*/ 61 w 94"/>
                <a:gd name="T7" fmla="*/ 0 h 108"/>
                <a:gd name="T8" fmla="*/ 94 w 94"/>
                <a:gd name="T9" fmla="*/ 34 h 108"/>
                <a:gd name="T10" fmla="*/ 94 w 94"/>
                <a:gd name="T11" fmla="*/ 108 h 108"/>
                <a:gd name="T12" fmla="*/ 66 w 94"/>
                <a:gd name="T13" fmla="*/ 108 h 108"/>
                <a:gd name="T14" fmla="*/ 66 w 94"/>
                <a:gd name="T15" fmla="*/ 39 h 108"/>
                <a:gd name="T16" fmla="*/ 53 w 94"/>
                <a:gd name="T17" fmla="*/ 21 h 108"/>
                <a:gd name="T18" fmla="*/ 27 w 94"/>
                <a:gd name="T19" fmla="*/ 32 h 108"/>
                <a:gd name="T20" fmla="*/ 27 w 94"/>
                <a:gd name="T21" fmla="*/ 108 h 108"/>
                <a:gd name="T22" fmla="*/ 0 w 94"/>
                <a:gd name="T23" fmla="*/ 108 h 108"/>
                <a:gd name="T24" fmla="*/ 0 w 94"/>
                <a:gd name="T25" fmla="*/ 5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4" h="108">
                  <a:moveTo>
                    <a:pt x="0" y="5"/>
                  </a:moveTo>
                  <a:cubicBezTo>
                    <a:pt x="23" y="2"/>
                    <a:pt x="23" y="2"/>
                    <a:pt x="23" y="2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38" y="5"/>
                    <a:pt x="48" y="0"/>
                    <a:pt x="61" y="0"/>
                  </a:cubicBezTo>
                  <a:cubicBezTo>
                    <a:pt x="83" y="0"/>
                    <a:pt x="94" y="12"/>
                    <a:pt x="94" y="34"/>
                  </a:cubicBezTo>
                  <a:cubicBezTo>
                    <a:pt x="94" y="108"/>
                    <a:pt x="94" y="108"/>
                    <a:pt x="94" y="108"/>
                  </a:cubicBezTo>
                  <a:cubicBezTo>
                    <a:pt x="66" y="108"/>
                    <a:pt x="66" y="108"/>
                    <a:pt x="66" y="108"/>
                  </a:cubicBezTo>
                  <a:cubicBezTo>
                    <a:pt x="66" y="39"/>
                    <a:pt x="66" y="39"/>
                    <a:pt x="66" y="39"/>
                  </a:cubicBezTo>
                  <a:cubicBezTo>
                    <a:pt x="66" y="26"/>
                    <a:pt x="63" y="21"/>
                    <a:pt x="53" y="21"/>
                  </a:cubicBezTo>
                  <a:cubicBezTo>
                    <a:pt x="45" y="21"/>
                    <a:pt x="36" y="24"/>
                    <a:pt x="27" y="32"/>
                  </a:cubicBezTo>
                  <a:cubicBezTo>
                    <a:pt x="27" y="108"/>
                    <a:pt x="27" y="108"/>
                    <a:pt x="27" y="108"/>
                  </a:cubicBezTo>
                  <a:cubicBezTo>
                    <a:pt x="0" y="108"/>
                    <a:pt x="0" y="108"/>
                    <a:pt x="0" y="108"/>
                  </a:cubicBezTo>
                  <a:lnTo>
                    <a:pt x="0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880"/>
            </a:p>
          </p:txBody>
        </p:sp>
        <p:sp>
          <p:nvSpPr>
            <p:cNvPr id="46" name="Freeform 8"/>
            <p:cNvSpPr>
              <a:spLocks noEditPoints="1"/>
            </p:cNvSpPr>
            <p:nvPr userDrawn="1"/>
          </p:nvSpPr>
          <p:spPr bwMode="auto">
            <a:xfrm>
              <a:off x="778673" y="4708526"/>
              <a:ext cx="79375" cy="88900"/>
            </a:xfrm>
            <a:custGeom>
              <a:avLst/>
              <a:gdLst>
                <a:gd name="T0" fmla="*/ 50 w 98"/>
                <a:gd name="T1" fmla="*/ 110 h 110"/>
                <a:gd name="T2" fmla="*/ 0 w 98"/>
                <a:gd name="T3" fmla="*/ 55 h 110"/>
                <a:gd name="T4" fmla="*/ 49 w 98"/>
                <a:gd name="T5" fmla="*/ 0 h 110"/>
                <a:gd name="T6" fmla="*/ 98 w 98"/>
                <a:gd name="T7" fmla="*/ 54 h 110"/>
                <a:gd name="T8" fmla="*/ 97 w 98"/>
                <a:gd name="T9" fmla="*/ 59 h 110"/>
                <a:gd name="T10" fmla="*/ 27 w 98"/>
                <a:gd name="T11" fmla="*/ 59 h 110"/>
                <a:gd name="T12" fmla="*/ 52 w 98"/>
                <a:gd name="T13" fmla="*/ 89 h 110"/>
                <a:gd name="T14" fmla="*/ 76 w 98"/>
                <a:gd name="T15" fmla="*/ 76 h 110"/>
                <a:gd name="T16" fmla="*/ 96 w 98"/>
                <a:gd name="T17" fmla="*/ 87 h 110"/>
                <a:gd name="T18" fmla="*/ 50 w 98"/>
                <a:gd name="T19" fmla="*/ 110 h 110"/>
                <a:gd name="T20" fmla="*/ 70 w 98"/>
                <a:gd name="T21" fmla="*/ 41 h 110"/>
                <a:gd name="T22" fmla="*/ 49 w 98"/>
                <a:gd name="T23" fmla="*/ 19 h 110"/>
                <a:gd name="T24" fmla="*/ 28 w 98"/>
                <a:gd name="T25" fmla="*/ 41 h 110"/>
                <a:gd name="T26" fmla="*/ 70 w 98"/>
                <a:gd name="T27" fmla="*/ 41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8" h="110">
                  <a:moveTo>
                    <a:pt x="50" y="110"/>
                  </a:moveTo>
                  <a:cubicBezTo>
                    <a:pt x="19" y="110"/>
                    <a:pt x="0" y="90"/>
                    <a:pt x="0" y="55"/>
                  </a:cubicBezTo>
                  <a:cubicBezTo>
                    <a:pt x="0" y="20"/>
                    <a:pt x="19" y="0"/>
                    <a:pt x="49" y="0"/>
                  </a:cubicBezTo>
                  <a:cubicBezTo>
                    <a:pt x="80" y="0"/>
                    <a:pt x="98" y="20"/>
                    <a:pt x="98" y="54"/>
                  </a:cubicBezTo>
                  <a:cubicBezTo>
                    <a:pt x="98" y="56"/>
                    <a:pt x="97" y="57"/>
                    <a:pt x="97" y="59"/>
                  </a:cubicBezTo>
                  <a:cubicBezTo>
                    <a:pt x="27" y="59"/>
                    <a:pt x="27" y="59"/>
                    <a:pt x="27" y="59"/>
                  </a:cubicBezTo>
                  <a:cubicBezTo>
                    <a:pt x="28" y="79"/>
                    <a:pt x="36" y="89"/>
                    <a:pt x="52" y="89"/>
                  </a:cubicBezTo>
                  <a:cubicBezTo>
                    <a:pt x="63" y="89"/>
                    <a:pt x="70" y="85"/>
                    <a:pt x="76" y="76"/>
                  </a:cubicBezTo>
                  <a:cubicBezTo>
                    <a:pt x="96" y="87"/>
                    <a:pt x="96" y="87"/>
                    <a:pt x="96" y="87"/>
                  </a:cubicBezTo>
                  <a:cubicBezTo>
                    <a:pt x="87" y="102"/>
                    <a:pt x="71" y="110"/>
                    <a:pt x="50" y="110"/>
                  </a:cubicBezTo>
                  <a:close/>
                  <a:moveTo>
                    <a:pt x="70" y="41"/>
                  </a:moveTo>
                  <a:cubicBezTo>
                    <a:pt x="70" y="27"/>
                    <a:pt x="62" y="19"/>
                    <a:pt x="49" y="19"/>
                  </a:cubicBezTo>
                  <a:cubicBezTo>
                    <a:pt x="37" y="19"/>
                    <a:pt x="29" y="27"/>
                    <a:pt x="28" y="41"/>
                  </a:cubicBezTo>
                  <a:lnTo>
                    <a:pt x="70" y="4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880"/>
            </a:p>
          </p:txBody>
        </p:sp>
        <p:sp>
          <p:nvSpPr>
            <p:cNvPr id="47" name="Freeform 9"/>
            <p:cNvSpPr>
              <a:spLocks noEditPoints="1"/>
            </p:cNvSpPr>
            <p:nvPr userDrawn="1"/>
          </p:nvSpPr>
          <p:spPr bwMode="auto">
            <a:xfrm>
              <a:off x="346873" y="4708526"/>
              <a:ext cx="84138" cy="88900"/>
            </a:xfrm>
            <a:custGeom>
              <a:avLst/>
              <a:gdLst>
                <a:gd name="T0" fmla="*/ 52 w 104"/>
                <a:gd name="T1" fmla="*/ 111 h 111"/>
                <a:gd name="T2" fmla="*/ 0 w 104"/>
                <a:gd name="T3" fmla="*/ 55 h 111"/>
                <a:gd name="T4" fmla="*/ 52 w 104"/>
                <a:gd name="T5" fmla="*/ 0 h 111"/>
                <a:gd name="T6" fmla="*/ 104 w 104"/>
                <a:gd name="T7" fmla="*/ 55 h 111"/>
                <a:gd name="T8" fmla="*/ 52 w 104"/>
                <a:gd name="T9" fmla="*/ 111 h 111"/>
                <a:gd name="T10" fmla="*/ 52 w 104"/>
                <a:gd name="T11" fmla="*/ 23 h 111"/>
                <a:gd name="T12" fmla="*/ 28 w 104"/>
                <a:gd name="T13" fmla="*/ 55 h 111"/>
                <a:gd name="T14" fmla="*/ 52 w 104"/>
                <a:gd name="T15" fmla="*/ 87 h 111"/>
                <a:gd name="T16" fmla="*/ 77 w 104"/>
                <a:gd name="T17" fmla="*/ 55 h 111"/>
                <a:gd name="T18" fmla="*/ 52 w 104"/>
                <a:gd name="T19" fmla="*/ 23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4" h="111">
                  <a:moveTo>
                    <a:pt x="52" y="111"/>
                  </a:moveTo>
                  <a:cubicBezTo>
                    <a:pt x="25" y="111"/>
                    <a:pt x="0" y="93"/>
                    <a:pt x="0" y="55"/>
                  </a:cubicBezTo>
                  <a:cubicBezTo>
                    <a:pt x="0" y="17"/>
                    <a:pt x="25" y="0"/>
                    <a:pt x="52" y="0"/>
                  </a:cubicBezTo>
                  <a:cubicBezTo>
                    <a:pt x="79" y="0"/>
                    <a:pt x="104" y="17"/>
                    <a:pt x="104" y="55"/>
                  </a:cubicBezTo>
                  <a:cubicBezTo>
                    <a:pt x="104" y="93"/>
                    <a:pt x="79" y="111"/>
                    <a:pt x="52" y="111"/>
                  </a:cubicBezTo>
                  <a:close/>
                  <a:moveTo>
                    <a:pt x="52" y="23"/>
                  </a:moveTo>
                  <a:cubicBezTo>
                    <a:pt x="31" y="23"/>
                    <a:pt x="28" y="42"/>
                    <a:pt x="28" y="55"/>
                  </a:cubicBezTo>
                  <a:cubicBezTo>
                    <a:pt x="28" y="69"/>
                    <a:pt x="31" y="87"/>
                    <a:pt x="52" y="87"/>
                  </a:cubicBezTo>
                  <a:cubicBezTo>
                    <a:pt x="73" y="87"/>
                    <a:pt x="77" y="69"/>
                    <a:pt x="77" y="55"/>
                  </a:cubicBezTo>
                  <a:cubicBezTo>
                    <a:pt x="77" y="42"/>
                    <a:pt x="73" y="23"/>
                    <a:pt x="52" y="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880"/>
            </a:p>
          </p:txBody>
        </p:sp>
        <p:sp>
          <p:nvSpPr>
            <p:cNvPr id="48" name="Freeform 10"/>
            <p:cNvSpPr>
              <a:spLocks/>
            </p:cNvSpPr>
            <p:nvPr userDrawn="1"/>
          </p:nvSpPr>
          <p:spPr bwMode="auto">
            <a:xfrm>
              <a:off x="446885" y="4708526"/>
              <a:ext cx="47625" cy="87313"/>
            </a:xfrm>
            <a:custGeom>
              <a:avLst/>
              <a:gdLst>
                <a:gd name="T0" fmla="*/ 0 w 59"/>
                <a:gd name="T1" fmla="*/ 3 h 108"/>
                <a:gd name="T2" fmla="*/ 26 w 59"/>
                <a:gd name="T3" fmla="*/ 3 h 108"/>
                <a:gd name="T4" fmla="*/ 26 w 59"/>
                <a:gd name="T5" fmla="*/ 15 h 108"/>
                <a:gd name="T6" fmla="*/ 55 w 59"/>
                <a:gd name="T7" fmla="*/ 0 h 108"/>
                <a:gd name="T8" fmla="*/ 59 w 59"/>
                <a:gd name="T9" fmla="*/ 1 h 108"/>
                <a:gd name="T10" fmla="*/ 59 w 59"/>
                <a:gd name="T11" fmla="*/ 27 h 108"/>
                <a:gd name="T12" fmla="*/ 58 w 59"/>
                <a:gd name="T13" fmla="*/ 27 h 108"/>
                <a:gd name="T14" fmla="*/ 28 w 59"/>
                <a:gd name="T15" fmla="*/ 38 h 108"/>
                <a:gd name="T16" fmla="*/ 28 w 59"/>
                <a:gd name="T17" fmla="*/ 108 h 108"/>
                <a:gd name="T18" fmla="*/ 0 w 59"/>
                <a:gd name="T19" fmla="*/ 108 h 108"/>
                <a:gd name="T20" fmla="*/ 0 w 59"/>
                <a:gd name="T21" fmla="*/ 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9" h="108">
                  <a:moveTo>
                    <a:pt x="0" y="3"/>
                  </a:moveTo>
                  <a:cubicBezTo>
                    <a:pt x="26" y="3"/>
                    <a:pt x="26" y="3"/>
                    <a:pt x="26" y="3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31" y="8"/>
                    <a:pt x="44" y="0"/>
                    <a:pt x="55" y="0"/>
                  </a:cubicBezTo>
                  <a:cubicBezTo>
                    <a:pt x="57" y="0"/>
                    <a:pt x="58" y="0"/>
                    <a:pt x="59" y="1"/>
                  </a:cubicBezTo>
                  <a:cubicBezTo>
                    <a:pt x="59" y="27"/>
                    <a:pt x="59" y="27"/>
                    <a:pt x="59" y="27"/>
                  </a:cubicBezTo>
                  <a:cubicBezTo>
                    <a:pt x="59" y="27"/>
                    <a:pt x="58" y="27"/>
                    <a:pt x="58" y="27"/>
                  </a:cubicBezTo>
                  <a:cubicBezTo>
                    <a:pt x="46" y="27"/>
                    <a:pt x="32" y="28"/>
                    <a:pt x="28" y="38"/>
                  </a:cubicBezTo>
                  <a:cubicBezTo>
                    <a:pt x="28" y="108"/>
                    <a:pt x="28" y="108"/>
                    <a:pt x="28" y="108"/>
                  </a:cubicBezTo>
                  <a:cubicBezTo>
                    <a:pt x="0" y="108"/>
                    <a:pt x="0" y="108"/>
                    <a:pt x="0" y="108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880"/>
            </a:p>
          </p:txBody>
        </p:sp>
        <p:sp>
          <p:nvSpPr>
            <p:cNvPr id="49" name="Freeform 11"/>
            <p:cNvSpPr>
              <a:spLocks noEditPoints="1"/>
            </p:cNvSpPr>
            <p:nvPr userDrawn="1"/>
          </p:nvSpPr>
          <p:spPr bwMode="auto">
            <a:xfrm>
              <a:off x="685010" y="4708526"/>
              <a:ext cx="79375" cy="120650"/>
            </a:xfrm>
            <a:custGeom>
              <a:avLst/>
              <a:gdLst>
                <a:gd name="T0" fmla="*/ 49 w 98"/>
                <a:gd name="T1" fmla="*/ 85 h 149"/>
                <a:gd name="T2" fmla="*/ 72 w 98"/>
                <a:gd name="T3" fmla="*/ 50 h 149"/>
                <a:gd name="T4" fmla="*/ 49 w 98"/>
                <a:gd name="T5" fmla="*/ 20 h 149"/>
                <a:gd name="T6" fmla="*/ 28 w 98"/>
                <a:gd name="T7" fmla="*/ 51 h 149"/>
                <a:gd name="T8" fmla="*/ 49 w 98"/>
                <a:gd name="T9" fmla="*/ 85 h 149"/>
                <a:gd name="T10" fmla="*/ 98 w 98"/>
                <a:gd name="T11" fmla="*/ 2 h 149"/>
                <a:gd name="T12" fmla="*/ 98 w 98"/>
                <a:gd name="T13" fmla="*/ 102 h 149"/>
                <a:gd name="T14" fmla="*/ 47 w 98"/>
                <a:gd name="T15" fmla="*/ 149 h 149"/>
                <a:gd name="T16" fmla="*/ 3 w 98"/>
                <a:gd name="T17" fmla="*/ 123 h 149"/>
                <a:gd name="T18" fmla="*/ 30 w 98"/>
                <a:gd name="T19" fmla="*/ 118 h 149"/>
                <a:gd name="T20" fmla="*/ 50 w 98"/>
                <a:gd name="T21" fmla="*/ 128 h 149"/>
                <a:gd name="T22" fmla="*/ 72 w 98"/>
                <a:gd name="T23" fmla="*/ 105 h 149"/>
                <a:gd name="T24" fmla="*/ 72 w 98"/>
                <a:gd name="T25" fmla="*/ 93 h 149"/>
                <a:gd name="T26" fmla="*/ 71 w 98"/>
                <a:gd name="T27" fmla="*/ 92 h 149"/>
                <a:gd name="T28" fmla="*/ 44 w 98"/>
                <a:gd name="T29" fmla="*/ 108 h 149"/>
                <a:gd name="T30" fmla="*/ 0 w 98"/>
                <a:gd name="T31" fmla="*/ 55 h 149"/>
                <a:gd name="T32" fmla="*/ 42 w 98"/>
                <a:gd name="T33" fmla="*/ 0 h 149"/>
                <a:gd name="T34" fmla="*/ 73 w 98"/>
                <a:gd name="T35" fmla="*/ 15 h 149"/>
                <a:gd name="T36" fmla="*/ 73 w 98"/>
                <a:gd name="T37" fmla="*/ 15 h 149"/>
                <a:gd name="T38" fmla="*/ 75 w 98"/>
                <a:gd name="T39" fmla="*/ 2 h 149"/>
                <a:gd name="T40" fmla="*/ 98 w 98"/>
                <a:gd name="T41" fmla="*/ 2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8" h="149">
                  <a:moveTo>
                    <a:pt x="49" y="85"/>
                  </a:moveTo>
                  <a:cubicBezTo>
                    <a:pt x="70" y="85"/>
                    <a:pt x="72" y="64"/>
                    <a:pt x="72" y="50"/>
                  </a:cubicBezTo>
                  <a:cubicBezTo>
                    <a:pt x="72" y="33"/>
                    <a:pt x="64" y="20"/>
                    <a:pt x="49" y="20"/>
                  </a:cubicBezTo>
                  <a:cubicBezTo>
                    <a:pt x="39" y="20"/>
                    <a:pt x="28" y="27"/>
                    <a:pt x="28" y="51"/>
                  </a:cubicBezTo>
                  <a:cubicBezTo>
                    <a:pt x="28" y="64"/>
                    <a:pt x="29" y="85"/>
                    <a:pt x="49" y="85"/>
                  </a:cubicBezTo>
                  <a:close/>
                  <a:moveTo>
                    <a:pt x="98" y="2"/>
                  </a:moveTo>
                  <a:cubicBezTo>
                    <a:pt x="98" y="102"/>
                    <a:pt x="98" y="102"/>
                    <a:pt x="98" y="102"/>
                  </a:cubicBezTo>
                  <a:cubicBezTo>
                    <a:pt x="98" y="119"/>
                    <a:pt x="97" y="148"/>
                    <a:pt x="47" y="149"/>
                  </a:cubicBezTo>
                  <a:cubicBezTo>
                    <a:pt x="26" y="149"/>
                    <a:pt x="7" y="141"/>
                    <a:pt x="3" y="123"/>
                  </a:cubicBezTo>
                  <a:cubicBezTo>
                    <a:pt x="30" y="118"/>
                    <a:pt x="30" y="118"/>
                    <a:pt x="30" y="118"/>
                  </a:cubicBezTo>
                  <a:cubicBezTo>
                    <a:pt x="32" y="123"/>
                    <a:pt x="35" y="128"/>
                    <a:pt x="50" y="128"/>
                  </a:cubicBezTo>
                  <a:cubicBezTo>
                    <a:pt x="65" y="128"/>
                    <a:pt x="72" y="122"/>
                    <a:pt x="72" y="105"/>
                  </a:cubicBezTo>
                  <a:cubicBezTo>
                    <a:pt x="72" y="93"/>
                    <a:pt x="72" y="93"/>
                    <a:pt x="72" y="93"/>
                  </a:cubicBezTo>
                  <a:cubicBezTo>
                    <a:pt x="71" y="92"/>
                    <a:pt x="71" y="92"/>
                    <a:pt x="71" y="92"/>
                  </a:cubicBezTo>
                  <a:cubicBezTo>
                    <a:pt x="67" y="100"/>
                    <a:pt x="60" y="108"/>
                    <a:pt x="44" y="108"/>
                  </a:cubicBezTo>
                  <a:cubicBezTo>
                    <a:pt x="19" y="108"/>
                    <a:pt x="0" y="91"/>
                    <a:pt x="0" y="55"/>
                  </a:cubicBezTo>
                  <a:cubicBezTo>
                    <a:pt x="0" y="20"/>
                    <a:pt x="20" y="0"/>
                    <a:pt x="42" y="0"/>
                  </a:cubicBezTo>
                  <a:cubicBezTo>
                    <a:pt x="63" y="0"/>
                    <a:pt x="71" y="10"/>
                    <a:pt x="73" y="15"/>
                  </a:cubicBezTo>
                  <a:cubicBezTo>
                    <a:pt x="73" y="15"/>
                    <a:pt x="73" y="15"/>
                    <a:pt x="73" y="15"/>
                  </a:cubicBezTo>
                  <a:cubicBezTo>
                    <a:pt x="75" y="2"/>
                    <a:pt x="75" y="2"/>
                    <a:pt x="75" y="2"/>
                  </a:cubicBezTo>
                  <a:lnTo>
                    <a:pt x="98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880"/>
            </a:p>
          </p:txBody>
        </p:sp>
        <p:sp>
          <p:nvSpPr>
            <p:cNvPr id="50" name="Freeform 12"/>
            <p:cNvSpPr>
              <a:spLocks noEditPoints="1"/>
            </p:cNvSpPr>
            <p:nvPr userDrawn="1"/>
          </p:nvSpPr>
          <p:spPr bwMode="auto">
            <a:xfrm>
              <a:off x="843760" y="4678363"/>
              <a:ext cx="58738" cy="26988"/>
            </a:xfrm>
            <a:custGeom>
              <a:avLst/>
              <a:gdLst>
                <a:gd name="T0" fmla="*/ 14 w 37"/>
                <a:gd name="T1" fmla="*/ 2 h 17"/>
                <a:gd name="T2" fmla="*/ 9 w 37"/>
                <a:gd name="T3" fmla="*/ 2 h 17"/>
                <a:gd name="T4" fmla="*/ 9 w 37"/>
                <a:gd name="T5" fmla="*/ 17 h 17"/>
                <a:gd name="T6" fmla="*/ 6 w 37"/>
                <a:gd name="T7" fmla="*/ 17 h 17"/>
                <a:gd name="T8" fmla="*/ 6 w 37"/>
                <a:gd name="T9" fmla="*/ 2 h 17"/>
                <a:gd name="T10" fmla="*/ 0 w 37"/>
                <a:gd name="T11" fmla="*/ 2 h 17"/>
                <a:gd name="T12" fmla="*/ 0 w 37"/>
                <a:gd name="T13" fmla="*/ 0 h 17"/>
                <a:gd name="T14" fmla="*/ 14 w 37"/>
                <a:gd name="T15" fmla="*/ 0 h 17"/>
                <a:gd name="T16" fmla="*/ 14 w 37"/>
                <a:gd name="T17" fmla="*/ 2 h 17"/>
                <a:gd name="T18" fmla="*/ 37 w 37"/>
                <a:gd name="T19" fmla="*/ 17 h 17"/>
                <a:gd name="T20" fmla="*/ 34 w 37"/>
                <a:gd name="T21" fmla="*/ 17 h 17"/>
                <a:gd name="T22" fmla="*/ 34 w 37"/>
                <a:gd name="T23" fmla="*/ 2 h 17"/>
                <a:gd name="T24" fmla="*/ 34 w 37"/>
                <a:gd name="T25" fmla="*/ 2 h 17"/>
                <a:gd name="T26" fmla="*/ 29 w 37"/>
                <a:gd name="T27" fmla="*/ 17 h 17"/>
                <a:gd name="T28" fmla="*/ 27 w 37"/>
                <a:gd name="T29" fmla="*/ 17 h 17"/>
                <a:gd name="T30" fmla="*/ 21 w 37"/>
                <a:gd name="T31" fmla="*/ 2 h 17"/>
                <a:gd name="T32" fmla="*/ 20 w 37"/>
                <a:gd name="T33" fmla="*/ 2 h 17"/>
                <a:gd name="T34" fmla="*/ 20 w 37"/>
                <a:gd name="T35" fmla="*/ 17 h 17"/>
                <a:gd name="T36" fmla="*/ 18 w 37"/>
                <a:gd name="T37" fmla="*/ 17 h 17"/>
                <a:gd name="T38" fmla="*/ 18 w 37"/>
                <a:gd name="T39" fmla="*/ 0 h 17"/>
                <a:gd name="T40" fmla="*/ 22 w 37"/>
                <a:gd name="T41" fmla="*/ 0 h 17"/>
                <a:gd name="T42" fmla="*/ 28 w 37"/>
                <a:gd name="T43" fmla="*/ 13 h 17"/>
                <a:gd name="T44" fmla="*/ 33 w 37"/>
                <a:gd name="T45" fmla="*/ 0 h 17"/>
                <a:gd name="T46" fmla="*/ 37 w 37"/>
                <a:gd name="T47" fmla="*/ 0 h 17"/>
                <a:gd name="T48" fmla="*/ 37 w 37"/>
                <a:gd name="T4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7" h="17">
                  <a:moveTo>
                    <a:pt x="14" y="2"/>
                  </a:moveTo>
                  <a:lnTo>
                    <a:pt x="9" y="2"/>
                  </a:lnTo>
                  <a:lnTo>
                    <a:pt x="9" y="17"/>
                  </a:lnTo>
                  <a:lnTo>
                    <a:pt x="6" y="17"/>
                  </a:lnTo>
                  <a:lnTo>
                    <a:pt x="6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14" y="0"/>
                  </a:lnTo>
                  <a:lnTo>
                    <a:pt x="14" y="2"/>
                  </a:lnTo>
                  <a:close/>
                  <a:moveTo>
                    <a:pt x="37" y="17"/>
                  </a:moveTo>
                  <a:lnTo>
                    <a:pt x="34" y="17"/>
                  </a:lnTo>
                  <a:lnTo>
                    <a:pt x="34" y="2"/>
                  </a:lnTo>
                  <a:lnTo>
                    <a:pt x="34" y="2"/>
                  </a:lnTo>
                  <a:lnTo>
                    <a:pt x="29" y="17"/>
                  </a:lnTo>
                  <a:lnTo>
                    <a:pt x="27" y="17"/>
                  </a:lnTo>
                  <a:lnTo>
                    <a:pt x="21" y="2"/>
                  </a:lnTo>
                  <a:lnTo>
                    <a:pt x="20" y="2"/>
                  </a:lnTo>
                  <a:lnTo>
                    <a:pt x="20" y="17"/>
                  </a:lnTo>
                  <a:lnTo>
                    <a:pt x="18" y="17"/>
                  </a:lnTo>
                  <a:lnTo>
                    <a:pt x="18" y="0"/>
                  </a:lnTo>
                  <a:lnTo>
                    <a:pt x="22" y="0"/>
                  </a:lnTo>
                  <a:lnTo>
                    <a:pt x="28" y="13"/>
                  </a:lnTo>
                  <a:lnTo>
                    <a:pt x="33" y="0"/>
                  </a:lnTo>
                  <a:lnTo>
                    <a:pt x="37" y="0"/>
                  </a:lnTo>
                  <a:lnTo>
                    <a:pt x="37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880"/>
            </a:p>
          </p:txBody>
        </p:sp>
      </p:grpSp>
    </p:spTree>
    <p:extLst>
      <p:ext uri="{BB962C8B-B14F-4D97-AF65-F5344CB8AC3E}">
        <p14:creationId xmlns:p14="http://schemas.microsoft.com/office/powerpoint/2010/main" val="524724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title</a:t>
            </a:r>
            <a:endParaRPr lang="en-GB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991272" y="7598635"/>
            <a:ext cx="1437894" cy="1969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kumimoji="0" lang="en-GB" sz="1280" b="0" i="0" u="none" strike="noStrike" kern="1200" cap="none" spc="0" normalizeH="0" baseline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Helvetica 75 Bold" panose="020B0804020202020204" pitchFamily="34" charset="0"/>
                <a:ea typeface="+mn-ea"/>
                <a:cs typeface="+mn-cs"/>
              </a:rPr>
              <a:t>Orange Restricted</a:t>
            </a:r>
          </a:p>
        </p:txBody>
      </p:sp>
    </p:spTree>
    <p:extLst>
      <p:ext uri="{BB962C8B-B14F-4D97-AF65-F5344CB8AC3E}">
        <p14:creationId xmlns:p14="http://schemas.microsoft.com/office/powerpoint/2010/main" val="2404181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theme" Target="../theme/theme1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  <p:sldLayoutId id="2147483685" r:id="rId37"/>
    <p:sldLayoutId id="2147483686" r:id="rId3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2920" y="429261"/>
            <a:ext cx="13624560" cy="118618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pl-PL" noProof="0" dirty="0"/>
              <a:t>Kliknij, aby edytować tytuł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1121" y="1894841"/>
            <a:ext cx="13626360" cy="53848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pl-PL" noProof="0" dirty="0"/>
              <a:t>Kliknij, aby edytować tekst</a:t>
            </a:r>
          </a:p>
          <a:p>
            <a:pPr lvl="1"/>
            <a:r>
              <a:rPr lang="pl-PL" noProof="0" dirty="0"/>
              <a:t>Drugi poziom</a:t>
            </a:r>
          </a:p>
          <a:p>
            <a:pPr lvl="2"/>
            <a:r>
              <a:rPr lang="pl-PL" noProof="0" dirty="0"/>
              <a:t>Trzeci poziom</a:t>
            </a:r>
          </a:p>
          <a:p>
            <a:pPr lvl="3"/>
            <a:r>
              <a:rPr lang="pl-PL" noProof="0" dirty="0"/>
              <a:t>Czwarty poziom</a:t>
            </a:r>
          </a:p>
          <a:p>
            <a:pPr lvl="4"/>
            <a:r>
              <a:rPr lang="pl-PL" noProof="0" dirty="0"/>
              <a:t>Piąty poziom</a:t>
            </a:r>
          </a:p>
          <a:p>
            <a:pPr lvl="5"/>
            <a:r>
              <a:rPr lang="pl-PL" noProof="0" dirty="0"/>
              <a:t>Szósty poziom</a:t>
            </a:r>
          </a:p>
        </p:txBody>
      </p:sp>
      <p:sp>
        <p:nvSpPr>
          <p:cNvPr id="9" name="Text Placeholder 10"/>
          <p:cNvSpPr txBox="1">
            <a:spLocks/>
          </p:cNvSpPr>
          <p:nvPr/>
        </p:nvSpPr>
        <p:spPr>
          <a:xfrm>
            <a:off x="502920" y="7256777"/>
            <a:ext cx="440016" cy="535938"/>
          </a:xfrm>
          <a:prstGeom prst="rect">
            <a:avLst/>
          </a:prstGeom>
        </p:spPr>
        <p:txBody>
          <a:bodyPr wrap="square" lIns="11520" tIns="0" rIns="0" bIns="0" anchor="b">
            <a:norm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tx1"/>
              </a:buClr>
              <a:buSzTx/>
              <a:buFont typeface="Helvetica 75" panose="020B0804020202020204" pitchFamily="34" charset="0"/>
              <a:buNone/>
              <a:tabLst/>
              <a:defRPr lang="fr-FR" sz="1200" kern="1200" baseline="0" dirty="0" smtClean="0">
                <a:solidFill>
                  <a:schemeClr val="tx1">
                    <a:lumMod val="50000"/>
                  </a:schemeClr>
                </a:solidFill>
                <a:latin typeface="Helvetica 75" panose="020B0804020202020204" pitchFamily="34" charset="0"/>
                <a:ea typeface="+mn-ea"/>
                <a:cs typeface="+mn-cs"/>
              </a:defRPr>
            </a:lvl1pPr>
            <a:lvl2pPr marL="688975" indent="-231775" algn="l" defTabSz="914400" rtl="0" eaLnBrk="1" fontAlgn="base" latinLnBrk="0" hangingPunct="1">
              <a:spcBef>
                <a:spcPct val="0"/>
              </a:spcBef>
              <a:spcAft>
                <a:spcPts val="600"/>
              </a:spcAft>
              <a:buFont typeface="Helvetica 45 Light" pitchFamily="34" charset="0"/>
              <a:buChar char="–"/>
              <a:defRPr lang="fr-FR" sz="2000" kern="1200" baseline="0" dirty="0" smtClean="0">
                <a:solidFill>
                  <a:schemeClr val="tx1"/>
                </a:solidFill>
                <a:latin typeface="Helvetica 75" panose="020B0804020202020204" pitchFamily="34" charset="0"/>
                <a:ea typeface="+mn-ea"/>
                <a:cs typeface="+mn-cs"/>
              </a:defRPr>
            </a:lvl2pPr>
            <a:lvl3pPr marL="1244600" indent="-285750" algn="l" defTabSz="914400" rtl="0" eaLnBrk="1" fontAlgn="base" latinLnBrk="0" hangingPunct="1">
              <a:spcBef>
                <a:spcPct val="0"/>
              </a:spcBef>
              <a:spcAft>
                <a:spcPts val="600"/>
              </a:spcAft>
              <a:buFont typeface="Helvetica 45 Light" pitchFamily="34" charset="0"/>
              <a:buChar char="–"/>
              <a:defRPr lang="fr-FR" sz="2000" kern="1200" baseline="0" dirty="0" smtClean="0">
                <a:solidFill>
                  <a:schemeClr val="tx1"/>
                </a:solidFill>
                <a:latin typeface="Helvetica 75" panose="020B0804020202020204" pitchFamily="34" charset="0"/>
                <a:ea typeface="+mn-ea"/>
                <a:cs typeface="+mn-cs"/>
              </a:defRPr>
            </a:lvl3pPr>
            <a:lvl4pPr marL="1663700" indent="-285750" algn="l" defTabSz="914400" rtl="0" eaLnBrk="1" fontAlgn="base" latinLnBrk="0" hangingPunct="1">
              <a:spcBef>
                <a:spcPct val="0"/>
              </a:spcBef>
              <a:spcAft>
                <a:spcPts val="600"/>
              </a:spcAft>
              <a:buFont typeface="Helvetica 45 Light" pitchFamily="34" charset="0"/>
              <a:buChar char="–"/>
              <a:defRPr lang="fr-FR" sz="2000" kern="1200" dirty="0" smtClean="0">
                <a:solidFill>
                  <a:schemeClr val="tx1"/>
                </a:solidFill>
                <a:latin typeface="Helvetica 75" panose="020B0804020202020204" pitchFamily="34" charset="0"/>
                <a:ea typeface="+mn-ea"/>
                <a:cs typeface="+mn-cs"/>
              </a:defRPr>
            </a:lvl4pPr>
            <a:lvl5pPr marL="2251075" indent="-596900" algn="l" defTabSz="914400" rtl="0" eaLnBrk="1" fontAlgn="base" latinLnBrk="0" hangingPunct="1">
              <a:spcBef>
                <a:spcPct val="0"/>
              </a:spcBef>
              <a:spcAft>
                <a:spcPts val="600"/>
              </a:spcAft>
              <a:buFont typeface="Helvetica 45 Light" pitchFamily="34" charset="0"/>
              <a:buChar char="–"/>
              <a:defRPr lang="fr-FR" sz="2000" kern="1200" dirty="0">
                <a:solidFill>
                  <a:schemeClr val="tx1"/>
                </a:solidFill>
                <a:latin typeface="Helvetica 75" panose="020B08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463004" rtl="0" eaLnBrk="1" fontAlgn="base" latinLnBrk="0" hangingPunct="1">
              <a:lnSpc>
                <a:spcPct val="85000"/>
              </a:lnSpc>
              <a:spcBef>
                <a:spcPct val="0"/>
              </a:spcBef>
              <a:spcAft>
                <a:spcPts val="1920"/>
              </a:spcAft>
              <a:buClr>
                <a:srgbClr val="FFFFFF"/>
              </a:buClr>
              <a:buSzTx/>
              <a:buFont typeface="Helvetica 75" panose="020B0804020202020204" pitchFamily="34" charset="0"/>
              <a:buNone/>
              <a:tabLst/>
              <a:defRPr/>
            </a:pPr>
            <a:fld id="{8702007A-2642-4DC4-A457-FD791426C840}" type="slidenum">
              <a:rPr kumimoji="0" lang="pl-PL" sz="128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elvetica 75 Bold" panose="020B0804020202020204" pitchFamily="34" charset="0"/>
                <a:ea typeface="+mn-ea"/>
                <a:cs typeface="+mn-cs"/>
              </a:rPr>
              <a:pPr marL="0" marR="0" lvl="0" indent="0" algn="l" defTabSz="1463004" rtl="0" eaLnBrk="1" fontAlgn="base" latinLnBrk="0" hangingPunct="1">
                <a:lnSpc>
                  <a:spcPct val="85000"/>
                </a:lnSpc>
                <a:spcBef>
                  <a:spcPct val="0"/>
                </a:spcBef>
                <a:spcAft>
                  <a:spcPts val="1920"/>
                </a:spcAft>
                <a:buClr>
                  <a:srgbClr val="FFFFFF"/>
                </a:buClr>
                <a:buSzTx/>
                <a:buFont typeface="Helvetica 75" panose="020B0804020202020204" pitchFamily="34" charset="0"/>
                <a:buNone/>
                <a:tabLst/>
                <a:defRPr/>
              </a:pPr>
              <a:t>‹#›</a:t>
            </a:fld>
            <a:endParaRPr kumimoji="0" lang="pl-PL" sz="128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elvetica 75 Bold" panose="020B0804020202020204" pitchFamily="34" charset="0"/>
              <a:ea typeface="+mn-ea"/>
              <a:cs typeface="+mn-cs"/>
            </a:endParaRP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7504D0BB-F17A-9768-AF8A-3910DA02C044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6779896" y="8007096"/>
            <a:ext cx="1104900" cy="147733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pl-PL" sz="960">
                <a:solidFill>
                  <a:srgbClr val="ED7D31">
                    <a:alpha val="50000"/>
                  </a:srgbClr>
                </a:solidFill>
                <a:latin typeface="Helvetica 75 Bold" panose="020B0804020202020204" pitchFamily="34" charset="0"/>
              </a:rPr>
              <a:t>Orange Restricted</a:t>
            </a:r>
          </a:p>
        </p:txBody>
      </p:sp>
    </p:spTree>
    <p:extLst>
      <p:ext uri="{BB962C8B-B14F-4D97-AF65-F5344CB8AC3E}">
        <p14:creationId xmlns:p14="http://schemas.microsoft.com/office/powerpoint/2010/main" val="3128559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dt="0"/>
  <p:txStyles>
    <p:titleStyle>
      <a:lvl1pPr marL="0" indent="0" algn="l" defTabSz="1463004" rtl="0" eaLnBrk="1" latinLnBrk="0" hangingPunct="1">
        <a:lnSpc>
          <a:spcPct val="90000"/>
        </a:lnSpc>
        <a:spcBef>
          <a:spcPct val="0"/>
        </a:spcBef>
        <a:buNone/>
        <a:defRPr sz="3200" kern="1200" spc="-32" baseline="0">
          <a:solidFill>
            <a:schemeClr val="bg2"/>
          </a:solidFill>
          <a:latin typeface="Helvetica 75 Bold" panose="020B0804020202020204" pitchFamily="34" charset="0"/>
          <a:ea typeface="+mj-ea"/>
          <a:cs typeface="+mj-cs"/>
        </a:defRPr>
      </a:lvl1pPr>
    </p:titleStyle>
    <p:bodyStyle>
      <a:lvl1pPr marL="0" indent="0" algn="l" defTabSz="1463004" rtl="0" eaLnBrk="1" latinLnBrk="0" hangingPunct="1">
        <a:lnSpc>
          <a:spcPct val="90000"/>
        </a:lnSpc>
        <a:spcBef>
          <a:spcPts val="960"/>
        </a:spcBef>
        <a:buClr>
          <a:schemeClr val="bg1"/>
        </a:buClr>
        <a:buSzPct val="25000"/>
        <a:buFont typeface="Calibri" panose="020F0502020204030204" pitchFamily="34" charset="0"/>
        <a:buNone/>
        <a:tabLst/>
        <a:defRPr sz="2240" kern="1200" spc="-32" baseline="0">
          <a:solidFill>
            <a:schemeClr val="bg2"/>
          </a:solidFill>
          <a:latin typeface="Helvetica 75 Bold" panose="020B0804020202020204" pitchFamily="34" charset="0"/>
          <a:ea typeface="+mn-ea"/>
          <a:cs typeface="+mn-cs"/>
        </a:defRPr>
      </a:lvl1pPr>
      <a:lvl2pPr marL="0" indent="0" algn="l" defTabSz="1463004" rtl="0" eaLnBrk="1" latinLnBrk="0" hangingPunct="1">
        <a:lnSpc>
          <a:spcPct val="90000"/>
        </a:lnSpc>
        <a:spcBef>
          <a:spcPts val="960"/>
        </a:spcBef>
        <a:buClr>
          <a:schemeClr val="bg1"/>
        </a:buClr>
        <a:buSzPct val="25000"/>
        <a:buFont typeface="Calibri" panose="020F0502020204030204" pitchFamily="34" charset="0"/>
        <a:buNone/>
        <a:defRPr sz="2240" kern="1200" spc="-32" baseline="0">
          <a:solidFill>
            <a:schemeClr val="tx1"/>
          </a:solidFill>
          <a:latin typeface="Helvetica 75 Bold" panose="020B0804020202020204" pitchFamily="34" charset="0"/>
          <a:ea typeface="+mn-ea"/>
          <a:cs typeface="+mn-cs"/>
        </a:defRPr>
      </a:lvl2pPr>
      <a:lvl3pPr marL="289553" indent="-289553" algn="l" defTabSz="1463004" rtl="0" eaLnBrk="1" latinLnBrk="0" hangingPunct="1">
        <a:lnSpc>
          <a:spcPct val="90000"/>
        </a:lnSpc>
        <a:spcBef>
          <a:spcPts val="960"/>
        </a:spcBef>
        <a:buClr>
          <a:schemeClr val="bg2"/>
        </a:buClr>
        <a:buFont typeface="Wingdings" panose="05000000000000000000" pitchFamily="2" charset="2"/>
        <a:buChar char="§"/>
        <a:defRPr sz="2240" kern="1200" spc="-32" baseline="0">
          <a:solidFill>
            <a:schemeClr val="tx1"/>
          </a:solidFill>
          <a:latin typeface="Helvetica 75 Bold" panose="020B0804020202020204" pitchFamily="34" charset="0"/>
          <a:ea typeface="+mn-ea"/>
          <a:cs typeface="+mn-cs"/>
        </a:defRPr>
      </a:lvl3pPr>
      <a:lvl4pPr marL="652764" indent="-304793" algn="l" defTabSz="1463004" rtl="0" eaLnBrk="1" latinLnBrk="0" hangingPunct="1">
        <a:lnSpc>
          <a:spcPct val="90000"/>
        </a:lnSpc>
        <a:spcBef>
          <a:spcPct val="20000"/>
        </a:spcBef>
        <a:buFont typeface="Arial" panose="020B0604020202020204" pitchFamily="34" charset="0"/>
        <a:buChar char="–"/>
        <a:defRPr sz="2240" kern="1200" spc="-32" baseline="0">
          <a:solidFill>
            <a:schemeClr val="tx1"/>
          </a:solidFill>
          <a:latin typeface="Helvetica 55 Roman" panose="000B0500000000000000" pitchFamily="34" charset="0"/>
          <a:ea typeface="+mn-ea"/>
          <a:cs typeface="+mn-cs"/>
        </a:defRPr>
      </a:lvl4pPr>
      <a:lvl5pPr marL="952477" indent="-276854" algn="l" defTabSz="1463004" rtl="0" eaLnBrk="1" latinLnBrk="0" hangingPunct="1">
        <a:lnSpc>
          <a:spcPct val="90000"/>
        </a:lnSpc>
        <a:spcBef>
          <a:spcPct val="20000"/>
        </a:spcBef>
        <a:buClr>
          <a:schemeClr val="tx1"/>
        </a:buClr>
        <a:buFont typeface="Arial" panose="020B0604020202020204" pitchFamily="34" charset="0"/>
        <a:buChar char="–"/>
        <a:defRPr sz="2240" kern="1200" spc="-32" baseline="0">
          <a:solidFill>
            <a:schemeClr val="tx1"/>
          </a:solidFill>
          <a:latin typeface="Helvetica 55 Roman" panose="000B0500000000000000" pitchFamily="34" charset="0"/>
          <a:ea typeface="+mn-ea"/>
          <a:cs typeface="+mn-cs"/>
        </a:defRPr>
      </a:lvl5pPr>
      <a:lvl6pPr marL="1280128" indent="-304793" algn="l" defTabSz="1463004" rtl="0" eaLnBrk="1" latinLnBrk="0" hangingPunct="1">
        <a:spcBef>
          <a:spcPct val="20000"/>
        </a:spcBef>
        <a:buFont typeface="Arial" panose="020B0604020202020204" pitchFamily="34" charset="0"/>
        <a:buChar char="–"/>
        <a:defRPr sz="2240" kern="1200">
          <a:solidFill>
            <a:schemeClr val="tx1"/>
          </a:solidFill>
          <a:latin typeface="Helvetica 55 Roman" panose="020B0604020202020204" pitchFamily="34" charset="0"/>
          <a:ea typeface="+mn-ea"/>
          <a:cs typeface="+mn-cs"/>
        </a:defRPr>
      </a:lvl6pPr>
      <a:lvl7pPr marL="4754761" indent="-365750" algn="l" defTabSz="1463004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486263" indent="-365750" algn="l" defTabSz="1463004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17764" indent="-365750" algn="l" defTabSz="1463004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63004" rtl="0" eaLnBrk="1" latinLnBrk="0" hangingPunct="1">
        <a:defRPr sz="2880" kern="1200">
          <a:solidFill>
            <a:schemeClr val="tx1"/>
          </a:solidFill>
          <a:latin typeface="+mn-lt"/>
          <a:ea typeface="+mn-ea"/>
          <a:cs typeface="+mn-cs"/>
        </a:defRPr>
      </a:lvl1pPr>
      <a:lvl2pPr marL="731502" algn="l" defTabSz="1463004" rtl="0" eaLnBrk="1" latinLnBrk="0" hangingPunct="1">
        <a:defRPr sz="2880" kern="1200">
          <a:solidFill>
            <a:schemeClr val="tx1"/>
          </a:solidFill>
          <a:latin typeface="+mn-lt"/>
          <a:ea typeface="+mn-ea"/>
          <a:cs typeface="+mn-cs"/>
        </a:defRPr>
      </a:lvl2pPr>
      <a:lvl3pPr marL="1463004" algn="l" defTabSz="1463004" rtl="0" eaLnBrk="1" latinLnBrk="0" hangingPunct="1">
        <a:defRPr sz="2880" kern="1200">
          <a:solidFill>
            <a:schemeClr val="tx1"/>
          </a:solidFill>
          <a:latin typeface="+mn-lt"/>
          <a:ea typeface="+mn-ea"/>
          <a:cs typeface="+mn-cs"/>
        </a:defRPr>
      </a:lvl3pPr>
      <a:lvl4pPr marL="2194505" algn="l" defTabSz="1463004" rtl="0" eaLnBrk="1" latinLnBrk="0" hangingPunct="1">
        <a:defRPr sz="2880" kern="1200">
          <a:solidFill>
            <a:schemeClr val="tx1"/>
          </a:solidFill>
          <a:latin typeface="+mn-lt"/>
          <a:ea typeface="+mn-ea"/>
          <a:cs typeface="+mn-cs"/>
        </a:defRPr>
      </a:lvl4pPr>
      <a:lvl5pPr marL="2926007" algn="l" defTabSz="1463004" rtl="0" eaLnBrk="1" latinLnBrk="0" hangingPunct="1">
        <a:defRPr sz="2880" kern="1200">
          <a:solidFill>
            <a:schemeClr val="tx1"/>
          </a:solidFill>
          <a:latin typeface="+mn-lt"/>
          <a:ea typeface="+mn-ea"/>
          <a:cs typeface="+mn-cs"/>
        </a:defRPr>
      </a:lvl5pPr>
      <a:lvl6pPr marL="3657509" algn="l" defTabSz="1463004" rtl="0" eaLnBrk="1" latinLnBrk="0" hangingPunct="1">
        <a:defRPr sz="2880" kern="1200">
          <a:solidFill>
            <a:schemeClr val="tx1"/>
          </a:solidFill>
          <a:latin typeface="+mn-lt"/>
          <a:ea typeface="+mn-ea"/>
          <a:cs typeface="+mn-cs"/>
        </a:defRPr>
      </a:lvl6pPr>
      <a:lvl7pPr marL="4389011" algn="l" defTabSz="1463004" rtl="0" eaLnBrk="1" latinLnBrk="0" hangingPunct="1">
        <a:defRPr sz="2880" kern="1200">
          <a:solidFill>
            <a:schemeClr val="tx1"/>
          </a:solidFill>
          <a:latin typeface="+mn-lt"/>
          <a:ea typeface="+mn-ea"/>
          <a:cs typeface="+mn-cs"/>
        </a:defRPr>
      </a:lvl7pPr>
      <a:lvl8pPr marL="5120512" algn="l" defTabSz="1463004" rtl="0" eaLnBrk="1" latinLnBrk="0" hangingPunct="1">
        <a:defRPr sz="2880" kern="1200">
          <a:solidFill>
            <a:schemeClr val="tx1"/>
          </a:solidFill>
          <a:latin typeface="+mn-lt"/>
          <a:ea typeface="+mn-ea"/>
          <a:cs typeface="+mn-cs"/>
        </a:defRPr>
      </a:lvl8pPr>
      <a:lvl9pPr marL="5852014" algn="l" defTabSz="1463004" rtl="0" eaLnBrk="1" latinLnBrk="0" hangingPunct="1">
        <a:defRPr sz="28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25.png"/><Relationship Id="rId5" Type="http://schemas.openxmlformats.org/officeDocument/2006/relationships/hyperlink" Target="https://www.orange.pl/duze-firmy/big-data" TargetMode="External"/><Relationship Id="rId4" Type="http://schemas.openxmlformats.org/officeDocument/2006/relationships/hyperlink" Target="mailto:damian.wroblewski@orange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3149322"/>
            <a:ext cx="11422499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4400" dirty="0">
                <a:solidFill>
                  <a:srgbClr val="F56F47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Lubelskie Obserwatorium Turystyczne 2024-2025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793790" y="4166235"/>
            <a:ext cx="1304282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Kompleksowa analiza ruchu turystycznego w województwie lubelskim oparta na danych z sieci Orange Polska</a:t>
            </a:r>
            <a:endParaRPr lang="en-US" sz="1550" dirty="0"/>
          </a:p>
        </p:txBody>
      </p:sp>
      <p:sp>
        <p:nvSpPr>
          <p:cNvPr id="4" name="Shape 2"/>
          <p:cNvSpPr/>
          <p:nvPr/>
        </p:nvSpPr>
        <p:spPr>
          <a:xfrm>
            <a:off x="793790" y="4707017"/>
            <a:ext cx="1047512" cy="373142"/>
          </a:xfrm>
          <a:prstGeom prst="roundRect">
            <a:avLst>
              <a:gd name="adj" fmla="val 6383"/>
            </a:avLst>
          </a:prstGeom>
          <a:solidFill>
            <a:srgbClr val="491404"/>
          </a:solidFill>
          <a:ln/>
        </p:spPr>
        <p:txBody>
          <a:bodyPr/>
          <a:lstStyle/>
          <a:p>
            <a:endParaRPr lang="pl-PL"/>
          </a:p>
        </p:txBody>
      </p:sp>
      <p:sp>
        <p:nvSpPr>
          <p:cNvPr id="5" name="Text 3"/>
          <p:cNvSpPr/>
          <p:nvPr/>
        </p:nvSpPr>
        <p:spPr>
          <a:xfrm>
            <a:off x="912852" y="4766548"/>
            <a:ext cx="809387" cy="2540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pl-PL" sz="12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05</a:t>
            </a:r>
            <a:r>
              <a:rPr lang="en-US" sz="12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.0</a:t>
            </a:r>
            <a:r>
              <a:rPr lang="pl-PL" sz="12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2</a:t>
            </a:r>
            <a:r>
              <a:rPr lang="en-US" sz="12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.2026</a:t>
            </a:r>
            <a:endParaRPr lang="en-US" sz="12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396966"/>
            <a:ext cx="11422499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dirty="0">
                <a:solidFill>
                  <a:srgbClr val="F56F47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Lubelskie Obserwatorium Turystyczne 2024-2025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3096339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F56F47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Opis badania</a:t>
            </a:r>
            <a:endParaRPr lang="en-US" sz="1950" dirty="0"/>
          </a:p>
        </p:txBody>
      </p:sp>
      <p:sp>
        <p:nvSpPr>
          <p:cNvPr id="4" name="Text 2"/>
          <p:cNvSpPr/>
          <p:nvPr/>
        </p:nvSpPr>
        <p:spPr>
          <a:xfrm>
            <a:off x="793790" y="3704153"/>
            <a:ext cx="13271531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500"/>
              </a:lnSpc>
            </a:pPr>
            <a:r>
              <a:rPr lang="pl-PL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Badanie </a:t>
            </a:r>
            <a:r>
              <a:rPr lang="en-US" sz="1550" dirty="0" err="1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wykorzystuj</a:t>
            </a:r>
            <a:r>
              <a:rPr lang="pl-PL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</a:t>
            </a: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dane z sieci telekomunikacyjnej Orange Polska do </a:t>
            </a:r>
            <a:r>
              <a:rPr lang="en-US" sz="1550" dirty="0" err="1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monitorowania</a:t>
            </a: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ruchu turystycznego w regionie. </a:t>
            </a:r>
            <a:r>
              <a:rPr lang="pl-PL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O</a:t>
            </a:r>
            <a:r>
              <a:rPr lang="en-US" sz="1550" dirty="0" err="1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piera</a:t>
            </a: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się na analizie big data pochodzących z urządzeń mobilnych użytkowników sieci, którzy wyrazili zgodę na przetwarzanie danych lokalizacyjnych i transmisyjnych.</a:t>
            </a:r>
            <a:endParaRPr lang="en-US" sz="1550" dirty="0"/>
          </a:p>
        </p:txBody>
      </p:sp>
      <p:sp>
        <p:nvSpPr>
          <p:cNvPr id="5" name="Text 3"/>
          <p:cNvSpPr/>
          <p:nvPr/>
        </p:nvSpPr>
        <p:spPr>
          <a:xfrm>
            <a:off x="793790" y="4880015"/>
            <a:ext cx="13271531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Metodologia łączy dane telekomunikacyjne z ekstrapolacją statystyczną, co pozwala na uzyskanie pełnego obrazu intensywności i charakteru ruchu turystycznego na terenie całego województwa lubelskiego. </a:t>
            </a:r>
            <a:r>
              <a:rPr lang="en-US" sz="1550" dirty="0" err="1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Analizowan</a:t>
            </a:r>
            <a:r>
              <a:rPr lang="pl-PL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</a:t>
            </a: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są zarówno turyści krajowi, jak i zagraniczni, a także odwiedzający jednodniowi, co umożliwia zrozumienie pełnego spektrum aktywności turystycznej w regionie.</a:t>
            </a:r>
            <a:endParaRPr lang="en-US" sz="15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1647" y="549473"/>
            <a:ext cx="9534644" cy="5875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600"/>
              </a:lnSpc>
              <a:buNone/>
            </a:pPr>
            <a:r>
              <a:rPr lang="en-US" sz="3700" dirty="0">
                <a:solidFill>
                  <a:srgbClr val="F56F47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Lubelskie Obserwatorium </a:t>
            </a:r>
            <a:r>
              <a:rPr lang="en-US" sz="3700" dirty="0" err="1">
                <a:solidFill>
                  <a:srgbClr val="F56F47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Turystyczne</a:t>
            </a:r>
            <a:r>
              <a:rPr lang="en-US" sz="3700" dirty="0">
                <a:solidFill>
                  <a:srgbClr val="F56F47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</a:t>
            </a:r>
            <a:r>
              <a:rPr lang="pl-PL" sz="3700" dirty="0">
                <a:solidFill>
                  <a:srgbClr val="F56F47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2025</a:t>
            </a: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791647" y="1208246"/>
            <a:ext cx="2350294" cy="2937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F56F47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Metodyka</a:t>
            </a:r>
            <a:endParaRPr lang="en-US" sz="1850" dirty="0"/>
          </a:p>
        </p:txBody>
      </p:sp>
      <p:sp>
        <p:nvSpPr>
          <p:cNvPr id="5" name="Text 2"/>
          <p:cNvSpPr/>
          <p:nvPr/>
        </p:nvSpPr>
        <p:spPr>
          <a:xfrm>
            <a:off x="9577983" y="1929408"/>
            <a:ext cx="4268272" cy="1756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300"/>
              </a:lnSpc>
              <a:buNone/>
            </a:pPr>
            <a:r>
              <a:rPr lang="en-US" sz="14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Proces analityczny rozpoczyna się od zbierania sygnałów z kart SIM łączących się z komórkami sieci bazowych (CELL) na terenie województwa. Dane te pochodzą wyłącznie od użytkowników, którzy wyrazili zgodę na przetwarzanie informacji lokalizacyjnych i transmisyjnych.</a:t>
            </a:r>
            <a:endParaRPr lang="en-US" sz="1450" dirty="0"/>
          </a:p>
        </p:txBody>
      </p:sp>
      <p:sp>
        <p:nvSpPr>
          <p:cNvPr id="6" name="Text 3"/>
          <p:cNvSpPr/>
          <p:nvPr/>
        </p:nvSpPr>
        <p:spPr>
          <a:xfrm>
            <a:off x="9577983" y="3846314"/>
            <a:ext cx="4268272" cy="20494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300"/>
              </a:lnSpc>
              <a:buNone/>
            </a:pPr>
            <a:r>
              <a:rPr lang="en-US" sz="14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Następnie system przeprowadza weryfikację jakości danych poprzez analizę zgód oraz eliminację błędów i odchyleń statystycznych. Po anonimizacji informacji osobowych następuje proces ekstrapolacji, który pozwala na przełożenie wyników z próby badawczej na całą </a:t>
            </a:r>
            <a:r>
              <a:rPr lang="en-US" sz="1450" dirty="0" err="1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populację</a:t>
            </a:r>
            <a:r>
              <a:rPr lang="en-US" sz="14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</a:t>
            </a:r>
            <a:r>
              <a:rPr lang="pl-PL" sz="14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osób</a:t>
            </a:r>
            <a:r>
              <a:rPr lang="en-US" sz="14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odwiedzających region.</a:t>
            </a:r>
            <a:endParaRPr lang="en-US" sz="1450" dirty="0"/>
          </a:p>
        </p:txBody>
      </p:sp>
      <p:sp>
        <p:nvSpPr>
          <p:cNvPr id="7" name="Text 4"/>
          <p:cNvSpPr/>
          <p:nvPr/>
        </p:nvSpPr>
        <p:spPr>
          <a:xfrm>
            <a:off x="9577983" y="6055995"/>
            <a:ext cx="4268272" cy="1463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300"/>
              </a:lnSpc>
              <a:buNone/>
            </a:pPr>
            <a:r>
              <a:rPr lang="en-US" sz="14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Finalnie dane są łączone z zewnętrznymi źródłami informacji i przetwarzane do postaci raportów analitycznych oraz plików CSV gotowych do </a:t>
            </a:r>
            <a:r>
              <a:rPr lang="en-US" sz="1450" dirty="0" err="1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dalszej</a:t>
            </a:r>
            <a:r>
              <a:rPr lang="en-US" sz="14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</a:t>
            </a:r>
            <a:r>
              <a:rPr lang="en-US" sz="1450" dirty="0" err="1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analizy</a:t>
            </a:r>
            <a:r>
              <a:rPr lang="pl-PL" sz="14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.</a:t>
            </a:r>
            <a:endParaRPr lang="en-US" sz="1450" dirty="0"/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BDFCA8F4-64D7-27DF-567F-B567A7A72C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485" y="2526800"/>
            <a:ext cx="8442643" cy="415931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793790" y="3087648"/>
            <a:ext cx="3074670" cy="654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150"/>
              </a:lnSpc>
              <a:buNone/>
            </a:pPr>
            <a:r>
              <a:rPr lang="en-US" sz="5150" dirty="0">
                <a:solidFill>
                  <a:srgbClr val="F56F47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12</a:t>
            </a:r>
            <a:r>
              <a:rPr lang="pl-PL" sz="5150" dirty="0">
                <a:solidFill>
                  <a:srgbClr val="F56F47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516</a:t>
            </a:r>
            <a:endParaRPr lang="en-US" sz="5150" dirty="0">
              <a:solidFill>
                <a:srgbClr val="F56F47"/>
              </a:solidFill>
            </a:endParaRPr>
          </a:p>
        </p:txBody>
      </p:sp>
      <p:sp>
        <p:nvSpPr>
          <p:cNvPr id="5" name="Text 3"/>
          <p:cNvSpPr/>
          <p:nvPr/>
        </p:nvSpPr>
        <p:spPr>
          <a:xfrm>
            <a:off x="1090613" y="3990618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950" dirty="0" err="1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Stacji</a:t>
            </a:r>
            <a:r>
              <a:rPr lang="en-US" sz="195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bazowych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793790" y="4419838"/>
            <a:ext cx="3074670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pl-PL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</a:t>
            </a:r>
            <a:r>
              <a:rPr lang="en-US" sz="1550" dirty="0" err="1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okrywających</a:t>
            </a: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zasięgiem teren całego kraju, zapewniających pełne monitorowanie ruchu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4116467" y="3087648"/>
            <a:ext cx="3074670" cy="654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150"/>
              </a:lnSpc>
              <a:buNone/>
            </a:pPr>
            <a:r>
              <a:rPr lang="pl-PL" sz="5150" dirty="0">
                <a:solidFill>
                  <a:srgbClr val="F56F47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6,5</a:t>
            </a:r>
            <a:r>
              <a:rPr lang="en-US" sz="5150" dirty="0">
                <a:solidFill>
                  <a:srgbClr val="F56F47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M</a:t>
            </a:r>
            <a:endParaRPr lang="en-US" sz="5150" dirty="0">
              <a:solidFill>
                <a:srgbClr val="F56F47"/>
              </a:solidFill>
            </a:endParaRPr>
          </a:p>
        </p:txBody>
      </p:sp>
      <p:sp>
        <p:nvSpPr>
          <p:cNvPr id="8" name="Text 6"/>
          <p:cNvSpPr/>
          <p:nvPr/>
        </p:nvSpPr>
        <p:spPr>
          <a:xfrm>
            <a:off x="4413290" y="3990618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950" dirty="0" err="1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Klientów</a:t>
            </a:r>
            <a:r>
              <a:rPr lang="en-US" sz="195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z zgodą</a:t>
            </a:r>
            <a:endParaRPr lang="en-US" sz="1950" dirty="0"/>
          </a:p>
        </p:txBody>
      </p:sp>
      <p:sp>
        <p:nvSpPr>
          <p:cNvPr id="9" name="Text 7"/>
          <p:cNvSpPr/>
          <p:nvPr/>
        </p:nvSpPr>
        <p:spPr>
          <a:xfrm>
            <a:off x="4116467" y="4419838"/>
            <a:ext cx="3074670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1550" dirty="0" err="1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transmisyjną</a:t>
            </a: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i lokalizacyjną w bazie Orange Polska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7439144" y="3087648"/>
            <a:ext cx="3074670" cy="654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150"/>
              </a:lnSpc>
              <a:buNone/>
            </a:pPr>
            <a:r>
              <a:rPr lang="pl-PL" sz="5150" dirty="0">
                <a:solidFill>
                  <a:srgbClr val="F56F47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6mld</a:t>
            </a:r>
            <a:endParaRPr lang="en-US" sz="5150" dirty="0">
              <a:solidFill>
                <a:srgbClr val="F56F47"/>
              </a:solidFill>
            </a:endParaRPr>
          </a:p>
        </p:txBody>
      </p:sp>
      <p:sp>
        <p:nvSpPr>
          <p:cNvPr id="11" name="Text 9"/>
          <p:cNvSpPr/>
          <p:nvPr/>
        </p:nvSpPr>
        <p:spPr>
          <a:xfrm>
            <a:off x="7735967" y="3990618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950" dirty="0" err="1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Zdarzeń</a:t>
            </a:r>
            <a:r>
              <a:rPr lang="en-US" sz="195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dziennie</a:t>
            </a:r>
            <a:endParaRPr lang="en-US" sz="1950" dirty="0"/>
          </a:p>
        </p:txBody>
      </p:sp>
      <p:sp>
        <p:nvSpPr>
          <p:cNvPr id="12" name="Text 10"/>
          <p:cNvSpPr/>
          <p:nvPr/>
        </p:nvSpPr>
        <p:spPr>
          <a:xfrm>
            <a:off x="7439144" y="4419838"/>
            <a:ext cx="3074670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1550" dirty="0" err="1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rejestrowanych</a:t>
            </a: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każdego dnia w infrastrukturze sieci</a:t>
            </a:r>
            <a:endParaRPr lang="en-US" sz="1550" dirty="0"/>
          </a:p>
        </p:txBody>
      </p:sp>
      <p:sp>
        <p:nvSpPr>
          <p:cNvPr id="13" name="Text 11"/>
          <p:cNvSpPr/>
          <p:nvPr/>
        </p:nvSpPr>
        <p:spPr>
          <a:xfrm>
            <a:off x="10761821" y="3087648"/>
            <a:ext cx="3074789" cy="654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150"/>
              </a:lnSpc>
              <a:buNone/>
            </a:pPr>
            <a:r>
              <a:rPr lang="pl-PL" sz="5150" dirty="0">
                <a:solidFill>
                  <a:srgbClr val="F56F47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7</a:t>
            </a:r>
            <a:r>
              <a:rPr lang="en-US" sz="5150" dirty="0">
                <a:solidFill>
                  <a:srgbClr val="F56F47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00</a:t>
            </a:r>
            <a:endParaRPr lang="en-US" sz="5150" dirty="0">
              <a:solidFill>
                <a:srgbClr val="F56F47"/>
              </a:solidFill>
            </a:endParaRPr>
          </a:p>
        </p:txBody>
      </p:sp>
      <p:sp>
        <p:nvSpPr>
          <p:cNvPr id="14" name="Text 12"/>
          <p:cNvSpPr/>
          <p:nvPr/>
        </p:nvSpPr>
        <p:spPr>
          <a:xfrm>
            <a:off x="10799207" y="3990618"/>
            <a:ext cx="2999899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950" dirty="0" err="1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Zrealizowanych</a:t>
            </a:r>
            <a:r>
              <a:rPr lang="en-US" sz="195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projektów</a:t>
            </a:r>
            <a:endParaRPr lang="en-US" sz="1950" dirty="0"/>
          </a:p>
        </p:txBody>
      </p:sp>
      <p:sp>
        <p:nvSpPr>
          <p:cNvPr id="15" name="Text 13"/>
          <p:cNvSpPr/>
          <p:nvPr/>
        </p:nvSpPr>
        <p:spPr>
          <a:xfrm>
            <a:off x="10761821" y="4419838"/>
            <a:ext cx="3074789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1550" dirty="0" err="1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wykonanych</a:t>
            </a: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przez </a:t>
            </a:r>
            <a:r>
              <a:rPr lang="en-US" sz="1550" dirty="0" err="1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grupę</a:t>
            </a: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Orange</a:t>
            </a:r>
            <a:endParaRPr lang="en-US" sz="1550" dirty="0"/>
          </a:p>
        </p:txBody>
      </p:sp>
      <p:sp>
        <p:nvSpPr>
          <p:cNvPr id="16" name="Text 14"/>
          <p:cNvSpPr/>
          <p:nvPr/>
        </p:nvSpPr>
        <p:spPr>
          <a:xfrm>
            <a:off x="917733" y="6366261"/>
            <a:ext cx="13042821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Skala infrastruktury i doświadczenia Orange Polska gwarantuje najwyższą jakość i wiarygodność wyników analiz turystycznych. System monitorowania obejmuje cały kraj, a wieloletnie doświadczenie w realizacji projektów big data zapewnia precyzyjne i </a:t>
            </a:r>
            <a:r>
              <a:rPr lang="en-US" sz="1550" dirty="0" err="1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rzetelne</a:t>
            </a: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</a:t>
            </a:r>
            <a:r>
              <a:rPr lang="en-US" sz="1550" dirty="0" err="1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dane</a:t>
            </a:r>
            <a:r>
              <a:rPr lang="pl-PL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.</a:t>
            </a:r>
            <a:endParaRPr lang="en-US" sz="1550" dirty="0"/>
          </a:p>
        </p:txBody>
      </p:sp>
      <p:sp>
        <p:nvSpPr>
          <p:cNvPr id="17" name="Text 0">
            <a:extLst>
              <a:ext uri="{FF2B5EF4-FFF2-40B4-BE49-F238E27FC236}">
                <a16:creationId xmlns:a16="http://schemas.microsoft.com/office/drawing/2014/main" id="{1D35A7A2-FC33-1FDD-23F3-D40B0BF6F165}"/>
              </a:ext>
            </a:extLst>
          </p:cNvPr>
          <p:cNvSpPr/>
          <p:nvPr/>
        </p:nvSpPr>
        <p:spPr>
          <a:xfrm>
            <a:off x="791647" y="549473"/>
            <a:ext cx="9534644" cy="5875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600"/>
              </a:lnSpc>
              <a:buNone/>
            </a:pPr>
            <a:r>
              <a:rPr lang="en-US" sz="3700" dirty="0">
                <a:solidFill>
                  <a:srgbClr val="F56F47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Lubelskie Obserwatorium </a:t>
            </a:r>
            <a:r>
              <a:rPr lang="en-US" sz="3700" dirty="0" err="1">
                <a:solidFill>
                  <a:srgbClr val="F56F47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Turystyczne</a:t>
            </a:r>
            <a:r>
              <a:rPr lang="en-US" sz="3700" dirty="0">
                <a:solidFill>
                  <a:srgbClr val="F56F47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</a:t>
            </a:r>
            <a:r>
              <a:rPr lang="pl-PL" sz="3700" dirty="0">
                <a:solidFill>
                  <a:srgbClr val="F56F47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2025</a:t>
            </a:r>
            <a:endParaRPr lang="en-US" sz="3700" dirty="0"/>
          </a:p>
        </p:txBody>
      </p:sp>
      <p:sp>
        <p:nvSpPr>
          <p:cNvPr id="18" name="Text 1">
            <a:extLst>
              <a:ext uri="{FF2B5EF4-FFF2-40B4-BE49-F238E27FC236}">
                <a16:creationId xmlns:a16="http://schemas.microsoft.com/office/drawing/2014/main" id="{47E8703A-8D3A-DC27-A71B-4CB2C760644D}"/>
              </a:ext>
            </a:extLst>
          </p:cNvPr>
          <p:cNvSpPr/>
          <p:nvPr/>
        </p:nvSpPr>
        <p:spPr>
          <a:xfrm>
            <a:off x="791647" y="1208246"/>
            <a:ext cx="2350294" cy="2937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300"/>
              </a:lnSpc>
            </a:pPr>
            <a:r>
              <a:rPr lang="en-US" dirty="0" err="1">
                <a:solidFill>
                  <a:srgbClr val="F56F47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Metodyka</a:t>
            </a:r>
            <a:r>
              <a:rPr lang="en-US" dirty="0">
                <a:solidFill>
                  <a:srgbClr val="F56F47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- </a:t>
            </a:r>
            <a:r>
              <a:rPr lang="en-US" dirty="0" err="1">
                <a:solidFill>
                  <a:srgbClr val="F56F47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skala</a:t>
            </a:r>
            <a:r>
              <a:rPr lang="en-US" dirty="0">
                <a:solidFill>
                  <a:srgbClr val="F56F47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</a:t>
            </a:r>
            <a:r>
              <a:rPr lang="en-US" dirty="0" err="1">
                <a:solidFill>
                  <a:srgbClr val="F56F47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projektu</a:t>
            </a:r>
            <a:endParaRPr lang="en-US" dirty="0"/>
          </a:p>
          <a:p>
            <a:pPr marL="0" indent="0" algn="l">
              <a:lnSpc>
                <a:spcPts val="2300"/>
              </a:lnSpc>
              <a:buNone/>
            </a:pPr>
            <a:endParaRPr lang="en-US" sz="18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793790" y="3291126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Dla zapewnienia jednoznacznej interpretacji wyników badania, </a:t>
            </a:r>
            <a:r>
              <a:rPr lang="en-US" sz="1550" dirty="0" err="1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przyjęto</a:t>
            </a: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</a:t>
            </a:r>
            <a:r>
              <a:rPr lang="en-US" sz="1550" dirty="0" err="1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definicje</a:t>
            </a: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kluczowych pojęć analitycznych. Rozróżnienie pomiędzy turystami a odwiedzającymi, oraz klasyfikacja według pochodzenia geograficznego stanowią fundament metodologii badawczej.</a:t>
            </a:r>
            <a:endParaRPr lang="en-US" sz="1550" dirty="0"/>
          </a:p>
        </p:txBody>
      </p:sp>
      <p:sp>
        <p:nvSpPr>
          <p:cNvPr id="5" name="Shape 3"/>
          <p:cNvSpPr/>
          <p:nvPr/>
        </p:nvSpPr>
        <p:spPr>
          <a:xfrm>
            <a:off x="793790" y="4149447"/>
            <a:ext cx="4215289" cy="2096095"/>
          </a:xfrm>
          <a:prstGeom prst="roundRect">
            <a:avLst>
              <a:gd name="adj" fmla="val 1420"/>
            </a:avLst>
          </a:prstGeom>
          <a:solidFill>
            <a:srgbClr val="3E3E3E"/>
          </a:solidFill>
          <a:ln/>
        </p:spPr>
        <p:txBody>
          <a:bodyPr/>
          <a:lstStyle/>
          <a:p>
            <a:endParaRPr lang="pl-PL"/>
          </a:p>
        </p:txBody>
      </p:sp>
      <p:sp>
        <p:nvSpPr>
          <p:cNvPr id="6" name="Text 4"/>
          <p:cNvSpPr/>
          <p:nvPr/>
        </p:nvSpPr>
        <p:spPr>
          <a:xfrm>
            <a:off x="992148" y="4347805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Turysta</a:t>
            </a:r>
            <a:endParaRPr lang="en-US" sz="1950" dirty="0"/>
          </a:p>
        </p:txBody>
      </p:sp>
      <p:sp>
        <p:nvSpPr>
          <p:cNvPr id="7" name="Text 5"/>
          <p:cNvSpPr/>
          <p:nvPr/>
        </p:nvSpPr>
        <p:spPr>
          <a:xfrm>
            <a:off x="992148" y="4777026"/>
            <a:ext cx="3818573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Osoba, która spędziła co najmniej jedną noc poza miejscem stałego zamieszkania w celach innych niż wykonywanie pracy zarobkowej</a:t>
            </a:r>
            <a:endParaRPr lang="en-US" sz="1550" dirty="0"/>
          </a:p>
        </p:txBody>
      </p:sp>
      <p:sp>
        <p:nvSpPr>
          <p:cNvPr id="8" name="Shape 6"/>
          <p:cNvSpPr/>
          <p:nvPr/>
        </p:nvSpPr>
        <p:spPr>
          <a:xfrm>
            <a:off x="5207437" y="4149447"/>
            <a:ext cx="4215408" cy="2096095"/>
          </a:xfrm>
          <a:prstGeom prst="roundRect">
            <a:avLst>
              <a:gd name="adj" fmla="val 1420"/>
            </a:avLst>
          </a:prstGeom>
          <a:solidFill>
            <a:srgbClr val="3E3E3E"/>
          </a:solidFill>
          <a:ln/>
        </p:spPr>
        <p:txBody>
          <a:bodyPr/>
          <a:lstStyle/>
          <a:p>
            <a:endParaRPr lang="pl-PL"/>
          </a:p>
        </p:txBody>
      </p:sp>
      <p:sp>
        <p:nvSpPr>
          <p:cNvPr id="9" name="Text 7"/>
          <p:cNvSpPr/>
          <p:nvPr/>
        </p:nvSpPr>
        <p:spPr>
          <a:xfrm>
            <a:off x="5405795" y="4347805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Odwiedzający</a:t>
            </a:r>
            <a:endParaRPr lang="en-US" sz="1950" dirty="0"/>
          </a:p>
        </p:txBody>
      </p:sp>
      <p:sp>
        <p:nvSpPr>
          <p:cNvPr id="10" name="Text 8"/>
          <p:cNvSpPr/>
          <p:nvPr/>
        </p:nvSpPr>
        <p:spPr>
          <a:xfrm>
            <a:off x="5405795" y="4777026"/>
            <a:ext cx="3818692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Osoba przebywająca w </a:t>
            </a:r>
            <a:r>
              <a:rPr lang="en-US" sz="1550" dirty="0" err="1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danym</a:t>
            </a: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</a:t>
            </a:r>
            <a:r>
              <a:rPr lang="en-US" sz="1550" dirty="0" err="1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obszarze</a:t>
            </a:r>
            <a:r>
              <a:rPr lang="pl-PL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minimum 3 godziny</a:t>
            </a: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, bez noclegu, w celach turystycznych, rekreacyjnych lub biznesowych</a:t>
            </a:r>
            <a:endParaRPr lang="en-US" sz="1550" dirty="0"/>
          </a:p>
        </p:txBody>
      </p:sp>
      <p:sp>
        <p:nvSpPr>
          <p:cNvPr id="11" name="Shape 9"/>
          <p:cNvSpPr/>
          <p:nvPr/>
        </p:nvSpPr>
        <p:spPr>
          <a:xfrm>
            <a:off x="9621203" y="4149447"/>
            <a:ext cx="4215289" cy="2096095"/>
          </a:xfrm>
          <a:prstGeom prst="roundRect">
            <a:avLst>
              <a:gd name="adj" fmla="val 1420"/>
            </a:avLst>
          </a:prstGeom>
          <a:solidFill>
            <a:srgbClr val="3E3E3E"/>
          </a:solidFill>
          <a:ln/>
        </p:spPr>
        <p:txBody>
          <a:bodyPr/>
          <a:lstStyle/>
          <a:p>
            <a:endParaRPr lang="pl-PL"/>
          </a:p>
        </p:txBody>
      </p:sp>
      <p:sp>
        <p:nvSpPr>
          <p:cNvPr id="12" name="Text 10"/>
          <p:cNvSpPr/>
          <p:nvPr/>
        </p:nvSpPr>
        <p:spPr>
          <a:xfrm>
            <a:off x="9819561" y="4347805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Nocleg</a:t>
            </a:r>
            <a:endParaRPr lang="en-US" sz="1950" dirty="0"/>
          </a:p>
        </p:txBody>
      </p:sp>
      <p:sp>
        <p:nvSpPr>
          <p:cNvPr id="13" name="Text 11"/>
          <p:cNvSpPr/>
          <p:nvPr/>
        </p:nvSpPr>
        <p:spPr>
          <a:xfrm>
            <a:off x="9819561" y="4777026"/>
            <a:ext cx="3818573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500"/>
              </a:lnSpc>
            </a:pPr>
            <a:r>
              <a:rPr lang="pl-PL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Lokalizacja, w której użytkownik spędził najwięcej czasu w godzinach 00:00-06:00 danego dnia</a:t>
            </a:r>
            <a:endParaRPr lang="en-US" sz="1550" dirty="0">
              <a:solidFill>
                <a:srgbClr val="BFBFBF"/>
              </a:solidFill>
              <a:latin typeface="Open Sans" pitchFamily="34" charset="0"/>
              <a:ea typeface="Open Sans" pitchFamily="34" charset="-122"/>
              <a:cs typeface="Open Sans" pitchFamily="34" charset="-120"/>
            </a:endParaRPr>
          </a:p>
        </p:txBody>
      </p:sp>
      <p:sp>
        <p:nvSpPr>
          <p:cNvPr id="16" name="Text 0">
            <a:extLst>
              <a:ext uri="{FF2B5EF4-FFF2-40B4-BE49-F238E27FC236}">
                <a16:creationId xmlns:a16="http://schemas.microsoft.com/office/drawing/2014/main" id="{75C920C6-6D0A-FBCD-3771-8A9480FA2072}"/>
              </a:ext>
            </a:extLst>
          </p:cNvPr>
          <p:cNvSpPr/>
          <p:nvPr/>
        </p:nvSpPr>
        <p:spPr>
          <a:xfrm>
            <a:off x="791647" y="549474"/>
            <a:ext cx="9534644" cy="6458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600"/>
              </a:lnSpc>
              <a:buNone/>
            </a:pPr>
            <a:r>
              <a:rPr lang="en-US" sz="3700" dirty="0">
                <a:solidFill>
                  <a:srgbClr val="F56F47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Lubelskie Obserwatorium </a:t>
            </a:r>
            <a:r>
              <a:rPr lang="en-US" sz="3700" dirty="0" err="1">
                <a:solidFill>
                  <a:srgbClr val="F56F47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Turystyczne</a:t>
            </a:r>
            <a:r>
              <a:rPr lang="en-US" sz="3700" dirty="0">
                <a:solidFill>
                  <a:srgbClr val="F56F47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</a:t>
            </a:r>
            <a:r>
              <a:rPr lang="pl-PL" sz="3700" dirty="0">
                <a:solidFill>
                  <a:srgbClr val="F56F47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2025</a:t>
            </a:r>
            <a:endParaRPr lang="en-US" sz="3700" dirty="0"/>
          </a:p>
        </p:txBody>
      </p:sp>
      <p:sp>
        <p:nvSpPr>
          <p:cNvPr id="17" name="Text 1">
            <a:extLst>
              <a:ext uri="{FF2B5EF4-FFF2-40B4-BE49-F238E27FC236}">
                <a16:creationId xmlns:a16="http://schemas.microsoft.com/office/drawing/2014/main" id="{00348FB7-4EBB-3E28-2264-770AEBDD2991}"/>
              </a:ext>
            </a:extLst>
          </p:cNvPr>
          <p:cNvSpPr/>
          <p:nvPr/>
        </p:nvSpPr>
        <p:spPr>
          <a:xfrm>
            <a:off x="791647" y="1208246"/>
            <a:ext cx="2350294" cy="3228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pl-PL" sz="1850" dirty="0">
                <a:solidFill>
                  <a:srgbClr val="F56F47"/>
                </a:solidFill>
                <a:latin typeface="Instrument Sans Medium" pitchFamily="34" charset="0"/>
              </a:rPr>
              <a:t>Definicje</a:t>
            </a:r>
            <a:endParaRPr lang="en-US" sz="18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3130034"/>
            <a:ext cx="4961811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dirty="0">
                <a:solidFill>
                  <a:srgbClr val="F56F47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Turyści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4146947"/>
            <a:ext cx="13042821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Analiza szczegółowa ruchu turystycznego obejmującego pobyty z co najmniej jednym noclegiem. Prezentowane dane uwzględniają podział na </a:t>
            </a:r>
            <a:r>
              <a:rPr lang="en-US" sz="1550" dirty="0" err="1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turystów</a:t>
            </a: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</a:t>
            </a:r>
            <a:r>
              <a:rPr lang="en-US" sz="1550" dirty="0" err="1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regionalnych</a:t>
            </a: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, krajowych oraz zagranicznych, pozwalając na kompleksowe zrozumienie struktury i dynamiki turystyki w województwie lubelskim w latach 2024-2025.</a:t>
            </a:r>
            <a:endParaRPr lang="en-US" sz="15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Symbol zastępczy zawartości 9">
            <a:extLst>
              <a:ext uri="{FF2B5EF4-FFF2-40B4-BE49-F238E27FC236}">
                <a16:creationId xmlns:a16="http://schemas.microsoft.com/office/drawing/2014/main" id="{9EF9680B-90DB-03D5-AE0D-6126627B4B3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30288762"/>
              </p:ext>
            </p:extLst>
          </p:nvPr>
        </p:nvGraphicFramePr>
        <p:xfrm>
          <a:off x="500382" y="1894841"/>
          <a:ext cx="13627099" cy="538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pole tekstowe 4">
            <a:extLst>
              <a:ext uri="{FF2B5EF4-FFF2-40B4-BE49-F238E27FC236}">
                <a16:creationId xmlns:a16="http://schemas.microsoft.com/office/drawing/2014/main" id="{BE9AFC62-F33C-C1CC-1BFA-1B21C9577FDF}"/>
              </a:ext>
            </a:extLst>
          </p:cNvPr>
          <p:cNvSpPr txBox="1"/>
          <p:nvPr/>
        </p:nvSpPr>
        <p:spPr>
          <a:xfrm>
            <a:off x="7726406" y="3229073"/>
            <a:ext cx="17466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/>
              <a:t>- 141 056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0214F18B-8A59-518B-F006-771DC3292F70}"/>
              </a:ext>
            </a:extLst>
          </p:cNvPr>
          <p:cNvSpPr txBox="1"/>
          <p:nvPr/>
        </p:nvSpPr>
        <p:spPr>
          <a:xfrm>
            <a:off x="12525234" y="3229393"/>
            <a:ext cx="17466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/>
              <a:t>- 672 544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9DB9A8D2-9A52-4CEC-64EA-CDD5A06D9BFC}"/>
              </a:ext>
            </a:extLst>
          </p:cNvPr>
          <p:cNvSpPr txBox="1"/>
          <p:nvPr/>
        </p:nvSpPr>
        <p:spPr>
          <a:xfrm>
            <a:off x="3104788" y="6050245"/>
            <a:ext cx="17466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/>
              <a:t>+ 6 147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1AC78949-3A07-CD6D-A462-6D1BBEFC89AD}"/>
              </a:ext>
            </a:extLst>
          </p:cNvPr>
          <p:cNvSpPr txBox="1"/>
          <p:nvPr/>
        </p:nvSpPr>
        <p:spPr>
          <a:xfrm>
            <a:off x="7726405" y="6050245"/>
            <a:ext cx="17466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/>
              <a:t>- 122 546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967C0BB8-BA4F-70DD-823E-E78D477D117E}"/>
              </a:ext>
            </a:extLst>
          </p:cNvPr>
          <p:cNvSpPr txBox="1"/>
          <p:nvPr/>
        </p:nvSpPr>
        <p:spPr>
          <a:xfrm>
            <a:off x="12525234" y="6050245"/>
            <a:ext cx="17466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/>
              <a:t>- 24 656</a:t>
            </a:r>
          </a:p>
        </p:txBody>
      </p:sp>
      <p:sp>
        <p:nvSpPr>
          <p:cNvPr id="10" name="Text 0">
            <a:extLst>
              <a:ext uri="{FF2B5EF4-FFF2-40B4-BE49-F238E27FC236}">
                <a16:creationId xmlns:a16="http://schemas.microsoft.com/office/drawing/2014/main" id="{F27D2AD3-C236-907C-DFAE-90DC764D71E1}"/>
              </a:ext>
            </a:extLst>
          </p:cNvPr>
          <p:cNvSpPr/>
          <p:nvPr/>
        </p:nvSpPr>
        <p:spPr>
          <a:xfrm>
            <a:off x="827366" y="363131"/>
            <a:ext cx="6299954" cy="5891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600"/>
              </a:lnSpc>
              <a:buNone/>
            </a:pPr>
            <a:r>
              <a:rPr lang="en-US" sz="3700" dirty="0" err="1">
                <a:solidFill>
                  <a:srgbClr val="F56F47"/>
                </a:solidFill>
                <a:latin typeface="Instrument Sans Medium" panose="020B0604020202020204" charset="0"/>
                <a:ea typeface="Instrument Sans Medium" pitchFamily="34" charset="-122"/>
                <a:cs typeface="Instrument Sans Medium" pitchFamily="34" charset="-120"/>
              </a:rPr>
              <a:t>Turyści</a:t>
            </a:r>
            <a:r>
              <a:rPr lang="en-US" sz="3700" dirty="0">
                <a:solidFill>
                  <a:srgbClr val="F56F47"/>
                </a:solidFill>
                <a:latin typeface="Instrument Sans Medium" panose="020B0604020202020204" charset="0"/>
                <a:ea typeface="Instrument Sans Medium" pitchFamily="34" charset="-122"/>
                <a:cs typeface="Instrument Sans Medium" pitchFamily="34" charset="-120"/>
              </a:rPr>
              <a:t> (</a:t>
            </a:r>
            <a:r>
              <a:rPr lang="pl-PL" sz="3700" dirty="0">
                <a:solidFill>
                  <a:srgbClr val="F56F47"/>
                </a:solidFill>
                <a:latin typeface="Instrument Sans Medium" panose="020B0604020202020204" charset="0"/>
                <a:ea typeface="Instrument Sans Medium" pitchFamily="34" charset="-122"/>
                <a:cs typeface="Instrument Sans Medium" pitchFamily="34" charset="-120"/>
              </a:rPr>
              <a:t>z jedną wizytą</a:t>
            </a:r>
            <a:r>
              <a:rPr lang="en-US" sz="3700" dirty="0">
                <a:solidFill>
                  <a:srgbClr val="F56F47"/>
                </a:solidFill>
                <a:latin typeface="Instrument Sans Medium" panose="020B0604020202020204" charset="0"/>
                <a:ea typeface="Instrument Sans Medium" pitchFamily="34" charset="-122"/>
                <a:cs typeface="Instrument Sans Medium" pitchFamily="34" charset="-120"/>
              </a:rPr>
              <a:t>) - 2025</a:t>
            </a:r>
            <a:endParaRPr lang="en-US" sz="3700" dirty="0">
              <a:solidFill>
                <a:srgbClr val="F56F47"/>
              </a:solidFill>
              <a:latin typeface="Instrument Sans Medium" panose="020B0604020202020204" charset="0"/>
            </a:endParaRPr>
          </a:p>
        </p:txBody>
      </p:sp>
      <p:sp>
        <p:nvSpPr>
          <p:cNvPr id="11" name="Text 1">
            <a:extLst>
              <a:ext uri="{FF2B5EF4-FFF2-40B4-BE49-F238E27FC236}">
                <a16:creationId xmlns:a16="http://schemas.microsoft.com/office/drawing/2014/main" id="{1F3DE083-3B5A-2F1D-A331-115D993E6CE0}"/>
              </a:ext>
            </a:extLst>
          </p:cNvPr>
          <p:cNvSpPr/>
          <p:nvPr/>
        </p:nvSpPr>
        <p:spPr>
          <a:xfrm>
            <a:off x="827366" y="1027347"/>
            <a:ext cx="8442484" cy="294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F56F47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Podsumowanie charakterystyki turystów odwiedzających region </a:t>
            </a:r>
            <a:r>
              <a:rPr lang="pl-PL" sz="1850" dirty="0">
                <a:solidFill>
                  <a:srgbClr val="F56F47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jednokrotnie</a:t>
            </a:r>
            <a:endParaRPr lang="en-US" sz="1850" dirty="0">
              <a:solidFill>
                <a:srgbClr val="F56F4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83349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Symbol zastępczy zawartości 9">
            <a:extLst>
              <a:ext uri="{FF2B5EF4-FFF2-40B4-BE49-F238E27FC236}">
                <a16:creationId xmlns:a16="http://schemas.microsoft.com/office/drawing/2014/main" id="{5D411322-160A-6169-D7DA-EF4F92DA9D1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47536940"/>
              </p:ext>
            </p:extLst>
          </p:nvPr>
        </p:nvGraphicFramePr>
        <p:xfrm>
          <a:off x="500382" y="1894841"/>
          <a:ext cx="13627099" cy="538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pole tekstowe 3">
            <a:extLst>
              <a:ext uri="{FF2B5EF4-FFF2-40B4-BE49-F238E27FC236}">
                <a16:creationId xmlns:a16="http://schemas.microsoft.com/office/drawing/2014/main" id="{0E0203BC-5168-21C7-CD20-8935F0886FDF}"/>
              </a:ext>
            </a:extLst>
          </p:cNvPr>
          <p:cNvSpPr txBox="1"/>
          <p:nvPr/>
        </p:nvSpPr>
        <p:spPr>
          <a:xfrm>
            <a:off x="7726406" y="3229073"/>
            <a:ext cx="17466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/>
              <a:t>- 429 932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DC99F041-72CE-FE5D-9F64-84E56F9DE93B}"/>
              </a:ext>
            </a:extLst>
          </p:cNvPr>
          <p:cNvSpPr txBox="1"/>
          <p:nvPr/>
        </p:nvSpPr>
        <p:spPr>
          <a:xfrm>
            <a:off x="12380873" y="3229393"/>
            <a:ext cx="17466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/>
              <a:t>- 1 112 732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32D4C0C6-65A9-27E7-2C46-3E3E6EBCE9DD}"/>
              </a:ext>
            </a:extLst>
          </p:cNvPr>
          <p:cNvSpPr txBox="1"/>
          <p:nvPr/>
        </p:nvSpPr>
        <p:spPr>
          <a:xfrm>
            <a:off x="3104788" y="6050245"/>
            <a:ext cx="17466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/>
              <a:t>- 145 835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203662C6-11C5-A578-8788-E85A9D32A689}"/>
              </a:ext>
            </a:extLst>
          </p:cNvPr>
          <p:cNvSpPr txBox="1"/>
          <p:nvPr/>
        </p:nvSpPr>
        <p:spPr>
          <a:xfrm>
            <a:off x="7726405" y="6050245"/>
            <a:ext cx="17466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/>
              <a:t>- 222 648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419E0DCF-84EC-4BC9-D79E-3DC1F74B1408}"/>
              </a:ext>
            </a:extLst>
          </p:cNvPr>
          <p:cNvSpPr txBox="1"/>
          <p:nvPr/>
        </p:nvSpPr>
        <p:spPr>
          <a:xfrm>
            <a:off x="12525234" y="6050245"/>
            <a:ext cx="17466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/>
              <a:t>- 61 448</a:t>
            </a:r>
          </a:p>
          <a:p>
            <a:endParaRPr lang="pl-PL" sz="2000" b="1" dirty="0"/>
          </a:p>
        </p:txBody>
      </p:sp>
      <p:sp>
        <p:nvSpPr>
          <p:cNvPr id="9" name="Text 0">
            <a:extLst>
              <a:ext uri="{FF2B5EF4-FFF2-40B4-BE49-F238E27FC236}">
                <a16:creationId xmlns:a16="http://schemas.microsoft.com/office/drawing/2014/main" id="{C42CAB63-4580-06F8-F4B5-637341500ADA}"/>
              </a:ext>
            </a:extLst>
          </p:cNvPr>
          <p:cNvSpPr/>
          <p:nvPr/>
        </p:nvSpPr>
        <p:spPr>
          <a:xfrm>
            <a:off x="827366" y="363131"/>
            <a:ext cx="6299954" cy="5891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600"/>
              </a:lnSpc>
              <a:buNone/>
            </a:pPr>
            <a:r>
              <a:rPr lang="en-US" sz="3700" dirty="0" err="1">
                <a:solidFill>
                  <a:srgbClr val="F56F47"/>
                </a:solidFill>
                <a:latin typeface="Instrument Sans Medium" panose="020B0604020202020204" charset="0"/>
                <a:ea typeface="Instrument Sans Medium" pitchFamily="34" charset="-122"/>
                <a:cs typeface="Instrument Sans Medium" pitchFamily="34" charset="-120"/>
              </a:rPr>
              <a:t>Turyści</a:t>
            </a:r>
            <a:r>
              <a:rPr lang="en-US" sz="3700" dirty="0">
                <a:solidFill>
                  <a:srgbClr val="F56F47"/>
                </a:solidFill>
                <a:latin typeface="Instrument Sans Medium" panose="020B0604020202020204" charset="0"/>
                <a:ea typeface="Instrument Sans Medium" pitchFamily="34" charset="-122"/>
                <a:cs typeface="Instrument Sans Medium" pitchFamily="34" charset="-120"/>
              </a:rPr>
              <a:t> (total) - 2025</a:t>
            </a:r>
            <a:endParaRPr lang="en-US" sz="3700" dirty="0">
              <a:latin typeface="Instrument Sans Medium" panose="020B0604020202020204" charset="0"/>
            </a:endParaRPr>
          </a:p>
        </p:txBody>
      </p:sp>
      <p:sp>
        <p:nvSpPr>
          <p:cNvPr id="10" name="Text 1">
            <a:extLst>
              <a:ext uri="{FF2B5EF4-FFF2-40B4-BE49-F238E27FC236}">
                <a16:creationId xmlns:a16="http://schemas.microsoft.com/office/drawing/2014/main" id="{9A910D52-8459-2FF9-C0BF-99CA41166E40}"/>
              </a:ext>
            </a:extLst>
          </p:cNvPr>
          <p:cNvSpPr/>
          <p:nvPr/>
        </p:nvSpPr>
        <p:spPr>
          <a:xfrm>
            <a:off x="827366" y="1027347"/>
            <a:ext cx="8442484" cy="294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F56F47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Podsumowanie charakterystyki turystów odwiedzających region </a:t>
            </a:r>
            <a:r>
              <a:rPr lang="pl-PL" sz="1850" dirty="0">
                <a:solidFill>
                  <a:srgbClr val="F56F47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wielokrotni</a:t>
            </a:r>
            <a:r>
              <a:rPr lang="en-US" sz="1850" dirty="0">
                <a:solidFill>
                  <a:srgbClr val="F56F47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e</a:t>
            </a:r>
            <a:endParaRPr lang="en-US" sz="1850" dirty="0"/>
          </a:p>
        </p:txBody>
      </p:sp>
    </p:spTree>
    <p:extLst>
      <p:ext uri="{BB962C8B-B14F-4D97-AF65-F5344CB8AC3E}">
        <p14:creationId xmlns:p14="http://schemas.microsoft.com/office/powerpoint/2010/main" val="2203906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7366" y="363131"/>
            <a:ext cx="6299954" cy="5891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600"/>
              </a:lnSpc>
              <a:buNone/>
            </a:pPr>
            <a:r>
              <a:rPr lang="en-US" sz="3700" dirty="0">
                <a:solidFill>
                  <a:srgbClr val="F56F47"/>
                </a:solidFill>
                <a:latin typeface="Instrument Sans Medium" panose="020B0604020202020204" charset="0"/>
                <a:ea typeface="Instrument Sans Medium" pitchFamily="34" charset="-122"/>
                <a:cs typeface="Instrument Sans Medium" pitchFamily="34" charset="-120"/>
              </a:rPr>
              <a:t>Turyści – z jedną wizytą 2025</a:t>
            </a:r>
            <a:endParaRPr lang="en-US" sz="3700" dirty="0">
              <a:latin typeface="Instrument Sans Medium" panose="020B0604020202020204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827366" y="1027347"/>
            <a:ext cx="8442484" cy="294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F56F47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Podsumowanie charakterystyki turystów odwiedzających region jednokrotnie</a:t>
            </a:r>
            <a:endParaRPr lang="en-US" sz="18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1673" y="2374821"/>
            <a:ext cx="7900868" cy="395430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037267" y="4185730"/>
            <a:ext cx="1483850" cy="2219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650"/>
              </a:lnSpc>
              <a:buNone/>
            </a:pPr>
            <a:r>
              <a:rPr lang="en-US" sz="135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Niska zmiana</a:t>
            </a:r>
            <a:endParaRPr lang="en-US" sz="1350" dirty="0"/>
          </a:p>
        </p:txBody>
      </p:sp>
      <p:sp>
        <p:nvSpPr>
          <p:cNvPr id="7" name="Text 4"/>
          <p:cNvSpPr/>
          <p:nvPr/>
        </p:nvSpPr>
        <p:spPr>
          <a:xfrm>
            <a:off x="7375203" y="4185730"/>
            <a:ext cx="1483850" cy="2219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650"/>
              </a:lnSpc>
              <a:buNone/>
            </a:pPr>
            <a:r>
              <a:rPr lang="en-US" sz="135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Wysoka zmiana</a:t>
            </a:r>
            <a:endParaRPr lang="en-US" sz="1350" dirty="0"/>
          </a:p>
        </p:txBody>
      </p:sp>
      <p:sp>
        <p:nvSpPr>
          <p:cNvPr id="9" name="Text 6"/>
          <p:cNvSpPr/>
          <p:nvPr/>
        </p:nvSpPr>
        <p:spPr>
          <a:xfrm>
            <a:off x="3215686" y="5118069"/>
            <a:ext cx="1523315" cy="3462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300"/>
              </a:lnSpc>
              <a:buNone/>
            </a:pPr>
            <a:r>
              <a:rPr lang="en-US" sz="10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Zagraniczni — </a:t>
            </a:r>
            <a:r>
              <a:rPr lang="pl-PL" sz="10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lekki</a:t>
            </a:r>
            <a:r>
              <a:rPr lang="en-US" sz="10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spadek</a:t>
            </a:r>
            <a:endParaRPr lang="en-US" sz="1050" dirty="0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820474" y="4635374"/>
            <a:ext cx="220999" cy="221000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5307284" y="5125962"/>
            <a:ext cx="1523314" cy="3462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300"/>
              </a:lnSpc>
              <a:buNone/>
            </a:pPr>
            <a:r>
              <a:rPr lang="en-US" sz="10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Ogólny spadek </a:t>
            </a:r>
            <a:r>
              <a:rPr lang="en-US" sz="1050" dirty="0" err="1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liczby</a:t>
            </a:r>
            <a:r>
              <a:rPr lang="en-US" sz="10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</a:t>
            </a:r>
            <a:r>
              <a:rPr lang="pl-PL" sz="10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wizyt</a:t>
            </a:r>
            <a:endParaRPr lang="en-US" sz="1050" dirty="0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958442" y="4640060"/>
            <a:ext cx="220999" cy="220999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5307284" y="3752365"/>
            <a:ext cx="1523314" cy="1731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300"/>
              </a:lnSpc>
              <a:buNone/>
            </a:pPr>
            <a:r>
              <a:rPr lang="en-US" sz="10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Krajowi — lekki spadek</a:t>
            </a:r>
            <a:endParaRPr lang="en-US" sz="1050" dirty="0"/>
          </a:p>
        </p:txBody>
      </p:sp>
      <p:sp>
        <p:nvSpPr>
          <p:cNvPr id="15" name="Text 9"/>
          <p:cNvSpPr/>
          <p:nvPr/>
        </p:nvSpPr>
        <p:spPr>
          <a:xfrm>
            <a:off x="3168329" y="3665790"/>
            <a:ext cx="1523314" cy="346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300"/>
              </a:lnSpc>
              <a:buNone/>
            </a:pPr>
            <a:r>
              <a:rPr lang="en-US" sz="10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Wewnątrzregionalni — </a:t>
            </a:r>
            <a:r>
              <a:rPr lang="en-US" sz="1050" dirty="0" err="1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stabiln</a:t>
            </a:r>
            <a:r>
              <a:rPr lang="pl-PL" sz="10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y </a:t>
            </a:r>
            <a:r>
              <a:rPr lang="en-US" sz="1050" dirty="0" err="1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udział</a:t>
            </a:r>
            <a:endParaRPr lang="en-US" sz="1050" dirty="0"/>
          </a:p>
        </p:txBody>
      </p:sp>
      <p:pic>
        <p:nvPicPr>
          <p:cNvPr id="16" name="Image 4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819487" y="3179888"/>
            <a:ext cx="220999" cy="220999"/>
          </a:xfrm>
          <a:prstGeom prst="rect">
            <a:avLst/>
          </a:prstGeom>
        </p:spPr>
      </p:pic>
      <p:sp>
        <p:nvSpPr>
          <p:cNvPr id="17" name="Text 10"/>
          <p:cNvSpPr/>
          <p:nvPr/>
        </p:nvSpPr>
        <p:spPr>
          <a:xfrm>
            <a:off x="793790" y="6530578"/>
            <a:ext cx="8442484" cy="904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Struktura turystów z jedną wizytą w 2025 roku wykazała podobne proporcje do roku poprzedniego, przy jednoczesnym spadku całkowitej liczby odwiedzających.</a:t>
            </a:r>
            <a:endParaRPr lang="en-US" sz="1450" dirty="0"/>
          </a:p>
        </p:txBody>
      </p:sp>
      <p:sp>
        <p:nvSpPr>
          <p:cNvPr id="18" name="Text 11"/>
          <p:cNvSpPr/>
          <p:nvPr/>
        </p:nvSpPr>
        <p:spPr>
          <a:xfrm>
            <a:off x="9593420" y="2701028"/>
            <a:ext cx="4265890" cy="5893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F56F47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Zmiany w </a:t>
            </a:r>
            <a:r>
              <a:rPr lang="en-US" sz="1850" dirty="0" err="1">
                <a:solidFill>
                  <a:srgbClr val="F56F47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profilu</a:t>
            </a:r>
            <a:r>
              <a:rPr lang="en-US" sz="1850" dirty="0">
                <a:solidFill>
                  <a:srgbClr val="F56F47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</a:t>
            </a:r>
            <a:r>
              <a:rPr lang="pl-PL" sz="1850" dirty="0">
                <a:solidFill>
                  <a:srgbClr val="F56F47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turystów z jedną wizytą</a:t>
            </a:r>
            <a:endParaRPr lang="en-US" sz="1850" dirty="0"/>
          </a:p>
        </p:txBody>
      </p:sp>
      <p:sp>
        <p:nvSpPr>
          <p:cNvPr id="19" name="Text 12"/>
          <p:cNvSpPr/>
          <p:nvPr/>
        </p:nvSpPr>
        <p:spPr>
          <a:xfrm>
            <a:off x="9593420" y="3435567"/>
            <a:ext cx="4265890" cy="19855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300"/>
              </a:lnSpc>
              <a:buNone/>
            </a:pPr>
            <a:r>
              <a:rPr lang="en-US" sz="14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Rok 2025 przyniósł zauważalny spadek liczby turystów realizujących pojedyncze wizyty, co może wskazywać na </a:t>
            </a:r>
            <a:r>
              <a:rPr lang="en-US" sz="1450" dirty="0" err="1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większą</a:t>
            </a:r>
            <a:r>
              <a:rPr lang="en-US" sz="14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</a:t>
            </a:r>
            <a:r>
              <a:rPr lang="pl-PL" sz="14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lojalność lub na </a:t>
            </a:r>
            <a:r>
              <a:rPr lang="pl-PL" sz="1450" dirty="0" err="1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zmiane</a:t>
            </a:r>
            <a:r>
              <a:rPr lang="pl-PL" sz="14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 kategorii na odwiedzających.</a:t>
            </a:r>
            <a:r>
              <a:rPr lang="en-US" sz="14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. Szczególnie widoczny był spadek wśród turystów zagranicznych, częściowo spowodowany sytuacją geopolityczną.</a:t>
            </a:r>
            <a:endParaRPr lang="en-US" sz="14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3"/>
          <p:cNvSpPr/>
          <p:nvPr/>
        </p:nvSpPr>
        <p:spPr>
          <a:xfrm>
            <a:off x="793790" y="2561630"/>
            <a:ext cx="4250293" cy="22227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W 2025 roku województwo lubelskie zanotowało </a:t>
            </a:r>
            <a:r>
              <a:rPr lang="en-US" sz="1550" b="1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38,9 miliona noclegów turystycznych</a:t>
            </a: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, co oznacza spadek o prawie 30% w porównaniu do roku poprzedniego. Pomimo redukcji całkowitej liczby noclegów, struktura procentowa pozostała niezwykle stabilna.</a:t>
            </a:r>
            <a:endParaRPr lang="en-US" sz="1550" dirty="0"/>
          </a:p>
        </p:txBody>
      </p:sp>
      <p:sp>
        <p:nvSpPr>
          <p:cNvPr id="6" name="Text 4"/>
          <p:cNvSpPr/>
          <p:nvPr/>
        </p:nvSpPr>
        <p:spPr>
          <a:xfrm>
            <a:off x="793790" y="4963001"/>
            <a:ext cx="4250293" cy="25403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Turyści wewnątrzregionalni odpowiadali za 35,95% noclegów (14,0 mln), krajowi za 36,07% (14,0 mln), a zagraniczni za 27,98% (10,9 mln). Proporcjonalny spadek we wszystkich kategoriach sugeruje systemowe przyczyny zmian, </a:t>
            </a:r>
            <a:r>
              <a:rPr lang="pl-PL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być może</a:t>
            </a: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związane z </a:t>
            </a:r>
            <a:r>
              <a:rPr lang="en-US" sz="1550" dirty="0" err="1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sytuacją</a:t>
            </a: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</a:t>
            </a:r>
            <a:r>
              <a:rPr lang="en-US" sz="1550" dirty="0" err="1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geopolityczną</a:t>
            </a:r>
            <a:r>
              <a:rPr lang="pl-PL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oraz zmianami </a:t>
            </a:r>
            <a:r>
              <a:rPr lang="pl-PL" sz="1550" dirty="0" err="1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zachowań</a:t>
            </a:r>
            <a:r>
              <a:rPr lang="pl-PL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ludności. </a:t>
            </a:r>
            <a:endParaRPr lang="en-US" sz="1550" dirty="0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5811" y="2441972"/>
            <a:ext cx="8308300" cy="4423648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6096238" y="7233075"/>
            <a:ext cx="198358" cy="198358"/>
          </a:xfrm>
          <a:prstGeom prst="roundRect">
            <a:avLst>
              <a:gd name="adj" fmla="val 9220"/>
            </a:avLst>
          </a:prstGeom>
          <a:solidFill>
            <a:srgbClr val="661C06"/>
          </a:solidFill>
          <a:ln/>
        </p:spPr>
        <p:txBody>
          <a:bodyPr/>
          <a:lstStyle/>
          <a:p>
            <a:endParaRPr lang="pl-PL"/>
          </a:p>
        </p:txBody>
      </p:sp>
      <p:sp>
        <p:nvSpPr>
          <p:cNvPr id="9" name="Text 6"/>
          <p:cNvSpPr/>
          <p:nvPr/>
        </p:nvSpPr>
        <p:spPr>
          <a:xfrm>
            <a:off x="6355556" y="7233075"/>
            <a:ext cx="1848088" cy="1984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Wewnątrzregionalni</a:t>
            </a:r>
            <a:endParaRPr lang="en-US" sz="1550" dirty="0"/>
          </a:p>
        </p:txBody>
      </p:sp>
      <p:sp>
        <p:nvSpPr>
          <p:cNvPr id="10" name="Shape 7"/>
          <p:cNvSpPr/>
          <p:nvPr/>
        </p:nvSpPr>
        <p:spPr>
          <a:xfrm>
            <a:off x="9217223" y="7233075"/>
            <a:ext cx="198358" cy="198358"/>
          </a:xfrm>
          <a:prstGeom prst="roundRect">
            <a:avLst>
              <a:gd name="adj" fmla="val 9220"/>
            </a:avLst>
          </a:prstGeom>
          <a:solidFill>
            <a:srgbClr val="DD3C0C"/>
          </a:solidFill>
          <a:ln/>
        </p:spPr>
        <p:txBody>
          <a:bodyPr/>
          <a:lstStyle/>
          <a:p>
            <a:endParaRPr lang="pl-PL"/>
          </a:p>
        </p:txBody>
      </p:sp>
      <p:sp>
        <p:nvSpPr>
          <p:cNvPr id="11" name="Text 8"/>
          <p:cNvSpPr/>
          <p:nvPr/>
        </p:nvSpPr>
        <p:spPr>
          <a:xfrm>
            <a:off x="9476542" y="7233075"/>
            <a:ext cx="686038" cy="1984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Krajowi</a:t>
            </a:r>
            <a:endParaRPr lang="en-US" sz="1550" dirty="0"/>
          </a:p>
        </p:txBody>
      </p:sp>
      <p:sp>
        <p:nvSpPr>
          <p:cNvPr id="12" name="Shape 9"/>
          <p:cNvSpPr/>
          <p:nvPr/>
        </p:nvSpPr>
        <p:spPr>
          <a:xfrm>
            <a:off x="11176278" y="7233075"/>
            <a:ext cx="198358" cy="198358"/>
          </a:xfrm>
          <a:prstGeom prst="roundRect">
            <a:avLst>
              <a:gd name="adj" fmla="val 9220"/>
            </a:avLst>
          </a:prstGeom>
          <a:solidFill>
            <a:srgbClr val="F78F6F"/>
          </a:solidFill>
          <a:ln/>
        </p:spPr>
        <p:txBody>
          <a:bodyPr/>
          <a:lstStyle/>
          <a:p>
            <a:endParaRPr lang="pl-PL"/>
          </a:p>
        </p:txBody>
      </p:sp>
      <p:sp>
        <p:nvSpPr>
          <p:cNvPr id="13" name="Text 10"/>
          <p:cNvSpPr/>
          <p:nvPr/>
        </p:nvSpPr>
        <p:spPr>
          <a:xfrm>
            <a:off x="11435596" y="7233075"/>
            <a:ext cx="1054179" cy="1984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Zagraniczni</a:t>
            </a:r>
            <a:endParaRPr lang="en-US" sz="1550" dirty="0"/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1C607894-6188-1534-398E-761A0E904EE4}"/>
              </a:ext>
            </a:extLst>
          </p:cNvPr>
          <p:cNvSpPr txBox="1"/>
          <p:nvPr/>
        </p:nvSpPr>
        <p:spPr>
          <a:xfrm>
            <a:off x="10784264" y="4157220"/>
            <a:ext cx="89083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dirty="0">
                <a:solidFill>
                  <a:schemeClr val="tx1"/>
                </a:solidFill>
              </a:rPr>
              <a:t>35,95%</a:t>
            </a:r>
            <a:endParaRPr lang="pl-PL" b="1" dirty="0"/>
          </a:p>
        </p:txBody>
      </p: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5E8C493E-9CFB-8A90-FA6B-CC8C67CF0717}"/>
              </a:ext>
            </a:extLst>
          </p:cNvPr>
          <p:cNvSpPr txBox="1"/>
          <p:nvPr/>
        </p:nvSpPr>
        <p:spPr>
          <a:xfrm>
            <a:off x="9123752" y="5934900"/>
            <a:ext cx="99592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dirty="0">
                <a:solidFill>
                  <a:schemeClr val="tx1"/>
                </a:solidFill>
              </a:rPr>
              <a:t>36,07%</a:t>
            </a:r>
            <a:endParaRPr lang="pl-PL" b="1" dirty="0"/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983473D5-9D29-6EA1-6F33-82FB1B0D5C12}"/>
              </a:ext>
            </a:extLst>
          </p:cNvPr>
          <p:cNvSpPr txBox="1"/>
          <p:nvPr/>
        </p:nvSpPr>
        <p:spPr>
          <a:xfrm>
            <a:off x="7898097" y="3685764"/>
            <a:ext cx="9772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dirty="0">
                <a:solidFill>
                  <a:schemeClr val="tx1"/>
                </a:solidFill>
              </a:rPr>
              <a:t>27,98%</a:t>
            </a:r>
            <a:endParaRPr lang="pl-PL" b="1" dirty="0"/>
          </a:p>
        </p:txBody>
      </p:sp>
      <p:sp>
        <p:nvSpPr>
          <p:cNvPr id="17" name="Text 0">
            <a:extLst>
              <a:ext uri="{FF2B5EF4-FFF2-40B4-BE49-F238E27FC236}">
                <a16:creationId xmlns:a16="http://schemas.microsoft.com/office/drawing/2014/main" id="{46438BB8-C7A2-AAA9-7EDA-A850EE4A7E9C}"/>
              </a:ext>
            </a:extLst>
          </p:cNvPr>
          <p:cNvSpPr/>
          <p:nvPr/>
        </p:nvSpPr>
        <p:spPr>
          <a:xfrm>
            <a:off x="827366" y="363131"/>
            <a:ext cx="6299954" cy="5891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4600"/>
              </a:lnSpc>
            </a:pPr>
            <a:r>
              <a:rPr lang="en-US" sz="3700" dirty="0" err="1">
                <a:solidFill>
                  <a:srgbClr val="F56F47"/>
                </a:solidFill>
                <a:latin typeface="Instrument Sans Medium" panose="020B0604020202020204" charset="0"/>
                <a:ea typeface="Instrument Sans Medium" pitchFamily="34" charset="-122"/>
                <a:cs typeface="Instrument Sans Medium" pitchFamily="34" charset="-120"/>
              </a:rPr>
              <a:t>Turyści</a:t>
            </a:r>
            <a:r>
              <a:rPr lang="en-US" sz="3700" dirty="0">
                <a:solidFill>
                  <a:srgbClr val="F56F47"/>
                </a:solidFill>
                <a:latin typeface="Instrument Sans Medium" panose="020B0604020202020204" charset="0"/>
                <a:ea typeface="Instrument Sans Medium" pitchFamily="34" charset="-122"/>
                <a:cs typeface="Instrument Sans Medium" pitchFamily="34" charset="-120"/>
              </a:rPr>
              <a:t> </a:t>
            </a:r>
            <a:r>
              <a:rPr lang="en-US" sz="3600" dirty="0">
                <a:solidFill>
                  <a:srgbClr val="F56F47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(total) - 2025</a:t>
            </a:r>
            <a:endParaRPr lang="en-US" sz="3700" dirty="0">
              <a:latin typeface="Instrument Sans Medium" panose="020B0604020202020204" charset="0"/>
            </a:endParaRPr>
          </a:p>
        </p:txBody>
      </p:sp>
      <p:sp>
        <p:nvSpPr>
          <p:cNvPr id="18" name="Text 1">
            <a:extLst>
              <a:ext uri="{FF2B5EF4-FFF2-40B4-BE49-F238E27FC236}">
                <a16:creationId xmlns:a16="http://schemas.microsoft.com/office/drawing/2014/main" id="{839D9F6D-E25B-3B0C-B544-DF2A251C7099}"/>
              </a:ext>
            </a:extLst>
          </p:cNvPr>
          <p:cNvSpPr/>
          <p:nvPr/>
        </p:nvSpPr>
        <p:spPr>
          <a:xfrm>
            <a:off x="827366" y="1027347"/>
            <a:ext cx="8442484" cy="294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400"/>
              </a:lnSpc>
            </a:pPr>
            <a:r>
              <a:rPr lang="pl-PL" dirty="0">
                <a:solidFill>
                  <a:srgbClr val="F56F47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Struktura noclegów wg typu turysty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793790" y="2211943"/>
            <a:ext cx="3718917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F56F47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Struktura noclegów w 2024 roku</a:t>
            </a:r>
            <a:endParaRPr lang="en-US" sz="1950" dirty="0"/>
          </a:p>
        </p:txBody>
      </p:sp>
      <p:sp>
        <p:nvSpPr>
          <p:cNvPr id="5" name="Text 3"/>
          <p:cNvSpPr/>
          <p:nvPr/>
        </p:nvSpPr>
        <p:spPr>
          <a:xfrm>
            <a:off x="793790" y="2720459"/>
            <a:ext cx="4250293" cy="22227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Województwo lubelskie odnotowało łącznie </a:t>
            </a:r>
            <a:r>
              <a:rPr lang="en-US" sz="1550" b="1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55,4 miliona noclegów turystycznych</a:t>
            </a: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w 2024 roku, co stanowiło wynik historyczny dla regionu. Struktura ruchu turystycznego charakteryzowała się względnie równomiernym rozkładem pomiędzy trzy główne segmenty odwiedzających.</a:t>
            </a:r>
            <a:endParaRPr lang="en-US" sz="1550" dirty="0"/>
          </a:p>
        </p:txBody>
      </p:sp>
      <p:sp>
        <p:nvSpPr>
          <p:cNvPr id="6" name="Text 4"/>
          <p:cNvSpPr/>
          <p:nvPr/>
        </p:nvSpPr>
        <p:spPr>
          <a:xfrm>
            <a:off x="793790" y="5121831"/>
            <a:ext cx="4250293" cy="22227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Turyści wewnątrzregionalni wygenerowali 35,91% wszystkich noclegów (19,9 mln), turyści krajowi 34,75% (19,3 mln), natomiast turyści zagraniczni 29,34% (16,3 mln). Taki rozkład świadczy o zróżnicowanej atrakcyjności regionu dla różnych grup docelowych.</a:t>
            </a:r>
            <a:endParaRPr lang="en-US" sz="1550" dirty="0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5811" y="2442091"/>
            <a:ext cx="8308300" cy="4423648"/>
          </a:xfrm>
          <a:prstGeom prst="rect">
            <a:avLst/>
          </a:prstGeom>
        </p:spPr>
      </p:pic>
      <p:sp>
        <p:nvSpPr>
          <p:cNvPr id="15" name="pole tekstowe 14">
            <a:extLst>
              <a:ext uri="{FF2B5EF4-FFF2-40B4-BE49-F238E27FC236}">
                <a16:creationId xmlns:a16="http://schemas.microsoft.com/office/drawing/2014/main" id="{51DFDCED-90DD-4D4D-E71B-09DD84FEA716}"/>
              </a:ext>
            </a:extLst>
          </p:cNvPr>
          <p:cNvSpPr txBox="1"/>
          <p:nvPr/>
        </p:nvSpPr>
        <p:spPr>
          <a:xfrm>
            <a:off x="10784264" y="4157220"/>
            <a:ext cx="89083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dirty="0"/>
              <a:t>35,91%</a:t>
            </a:r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2FBDA13C-84BC-84ED-7D12-7CBC4757632C}"/>
              </a:ext>
            </a:extLst>
          </p:cNvPr>
          <p:cNvSpPr txBox="1"/>
          <p:nvPr/>
        </p:nvSpPr>
        <p:spPr>
          <a:xfrm>
            <a:off x="9123752" y="5934900"/>
            <a:ext cx="99592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dirty="0"/>
              <a:t>34,91%</a:t>
            </a:r>
          </a:p>
        </p:txBody>
      </p: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9CAE8330-C91F-2CCF-2E96-52A68448DFFE}"/>
              </a:ext>
            </a:extLst>
          </p:cNvPr>
          <p:cNvSpPr txBox="1"/>
          <p:nvPr/>
        </p:nvSpPr>
        <p:spPr>
          <a:xfrm>
            <a:off x="7898097" y="3685764"/>
            <a:ext cx="9772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dirty="0"/>
              <a:t>29,34%</a:t>
            </a:r>
          </a:p>
        </p:txBody>
      </p:sp>
      <p:sp>
        <p:nvSpPr>
          <p:cNvPr id="14" name="Shape 5">
            <a:extLst>
              <a:ext uri="{FF2B5EF4-FFF2-40B4-BE49-F238E27FC236}">
                <a16:creationId xmlns:a16="http://schemas.microsoft.com/office/drawing/2014/main" id="{0AC895EE-81B0-1603-A786-8EF4D973CC2A}"/>
              </a:ext>
            </a:extLst>
          </p:cNvPr>
          <p:cNvSpPr/>
          <p:nvPr/>
        </p:nvSpPr>
        <p:spPr>
          <a:xfrm>
            <a:off x="6096238" y="7233075"/>
            <a:ext cx="198358" cy="198358"/>
          </a:xfrm>
          <a:prstGeom prst="roundRect">
            <a:avLst>
              <a:gd name="adj" fmla="val 9220"/>
            </a:avLst>
          </a:prstGeom>
          <a:solidFill>
            <a:srgbClr val="661C06"/>
          </a:solidFill>
          <a:ln/>
        </p:spPr>
        <p:txBody>
          <a:bodyPr/>
          <a:lstStyle/>
          <a:p>
            <a:endParaRPr lang="pl-PL"/>
          </a:p>
        </p:txBody>
      </p:sp>
      <p:sp>
        <p:nvSpPr>
          <p:cNvPr id="18" name="Text 6">
            <a:extLst>
              <a:ext uri="{FF2B5EF4-FFF2-40B4-BE49-F238E27FC236}">
                <a16:creationId xmlns:a16="http://schemas.microsoft.com/office/drawing/2014/main" id="{016345A4-945E-412E-918D-8C692AD92409}"/>
              </a:ext>
            </a:extLst>
          </p:cNvPr>
          <p:cNvSpPr/>
          <p:nvPr/>
        </p:nvSpPr>
        <p:spPr>
          <a:xfrm>
            <a:off x="6355556" y="7233075"/>
            <a:ext cx="1848088" cy="1984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Wewnątrzregionalni</a:t>
            </a:r>
            <a:endParaRPr lang="en-US" sz="1550" dirty="0"/>
          </a:p>
        </p:txBody>
      </p:sp>
      <p:sp>
        <p:nvSpPr>
          <p:cNvPr id="19" name="Shape 7">
            <a:extLst>
              <a:ext uri="{FF2B5EF4-FFF2-40B4-BE49-F238E27FC236}">
                <a16:creationId xmlns:a16="http://schemas.microsoft.com/office/drawing/2014/main" id="{AE83F13A-7953-C3A1-94E2-27963968B7DD}"/>
              </a:ext>
            </a:extLst>
          </p:cNvPr>
          <p:cNvSpPr/>
          <p:nvPr/>
        </p:nvSpPr>
        <p:spPr>
          <a:xfrm>
            <a:off x="9217223" y="7233075"/>
            <a:ext cx="198358" cy="198358"/>
          </a:xfrm>
          <a:prstGeom prst="roundRect">
            <a:avLst>
              <a:gd name="adj" fmla="val 9220"/>
            </a:avLst>
          </a:prstGeom>
          <a:solidFill>
            <a:srgbClr val="DD3C0C"/>
          </a:solidFill>
          <a:ln/>
        </p:spPr>
        <p:txBody>
          <a:bodyPr/>
          <a:lstStyle/>
          <a:p>
            <a:endParaRPr lang="pl-PL"/>
          </a:p>
        </p:txBody>
      </p:sp>
      <p:sp>
        <p:nvSpPr>
          <p:cNvPr id="20" name="Text 8">
            <a:extLst>
              <a:ext uri="{FF2B5EF4-FFF2-40B4-BE49-F238E27FC236}">
                <a16:creationId xmlns:a16="http://schemas.microsoft.com/office/drawing/2014/main" id="{7332B75E-7872-40F0-00BD-B0C3EAC9F157}"/>
              </a:ext>
            </a:extLst>
          </p:cNvPr>
          <p:cNvSpPr/>
          <p:nvPr/>
        </p:nvSpPr>
        <p:spPr>
          <a:xfrm>
            <a:off x="9476542" y="7233075"/>
            <a:ext cx="686038" cy="1984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Krajowi</a:t>
            </a:r>
            <a:endParaRPr lang="en-US" sz="1550" dirty="0"/>
          </a:p>
        </p:txBody>
      </p:sp>
      <p:sp>
        <p:nvSpPr>
          <p:cNvPr id="21" name="Shape 9">
            <a:extLst>
              <a:ext uri="{FF2B5EF4-FFF2-40B4-BE49-F238E27FC236}">
                <a16:creationId xmlns:a16="http://schemas.microsoft.com/office/drawing/2014/main" id="{BC6861A6-7BFB-6EE0-3866-CF09DE66BCDE}"/>
              </a:ext>
            </a:extLst>
          </p:cNvPr>
          <p:cNvSpPr/>
          <p:nvPr/>
        </p:nvSpPr>
        <p:spPr>
          <a:xfrm>
            <a:off x="11176278" y="7233075"/>
            <a:ext cx="198358" cy="198358"/>
          </a:xfrm>
          <a:prstGeom prst="roundRect">
            <a:avLst>
              <a:gd name="adj" fmla="val 9220"/>
            </a:avLst>
          </a:prstGeom>
          <a:solidFill>
            <a:srgbClr val="F78F6F"/>
          </a:solidFill>
          <a:ln/>
        </p:spPr>
        <p:txBody>
          <a:bodyPr/>
          <a:lstStyle/>
          <a:p>
            <a:endParaRPr lang="pl-PL"/>
          </a:p>
        </p:txBody>
      </p:sp>
      <p:sp>
        <p:nvSpPr>
          <p:cNvPr id="22" name="Text 10">
            <a:extLst>
              <a:ext uri="{FF2B5EF4-FFF2-40B4-BE49-F238E27FC236}">
                <a16:creationId xmlns:a16="http://schemas.microsoft.com/office/drawing/2014/main" id="{905AB942-8646-CE26-2DD8-28862AC5F0B2}"/>
              </a:ext>
            </a:extLst>
          </p:cNvPr>
          <p:cNvSpPr/>
          <p:nvPr/>
        </p:nvSpPr>
        <p:spPr>
          <a:xfrm>
            <a:off x="11435596" y="7233075"/>
            <a:ext cx="1054179" cy="1984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Zagraniczni</a:t>
            </a:r>
            <a:endParaRPr lang="en-US" sz="1550" dirty="0"/>
          </a:p>
        </p:txBody>
      </p:sp>
      <p:sp>
        <p:nvSpPr>
          <p:cNvPr id="23" name="Text 0">
            <a:extLst>
              <a:ext uri="{FF2B5EF4-FFF2-40B4-BE49-F238E27FC236}">
                <a16:creationId xmlns:a16="http://schemas.microsoft.com/office/drawing/2014/main" id="{AA923E80-6155-4809-5109-1929A1DBF106}"/>
              </a:ext>
            </a:extLst>
          </p:cNvPr>
          <p:cNvSpPr/>
          <p:nvPr/>
        </p:nvSpPr>
        <p:spPr>
          <a:xfrm>
            <a:off x="827366" y="363131"/>
            <a:ext cx="6299954" cy="5891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4600"/>
              </a:lnSpc>
            </a:pPr>
            <a:r>
              <a:rPr lang="en-US" sz="3700" dirty="0" err="1">
                <a:solidFill>
                  <a:srgbClr val="F56F47"/>
                </a:solidFill>
                <a:latin typeface="Instrument Sans Medium" panose="020B0604020202020204" charset="0"/>
                <a:ea typeface="Instrument Sans Medium" pitchFamily="34" charset="-122"/>
                <a:cs typeface="Instrument Sans Medium" pitchFamily="34" charset="-120"/>
              </a:rPr>
              <a:t>Turyści</a:t>
            </a:r>
            <a:r>
              <a:rPr lang="en-US" sz="3700" dirty="0">
                <a:solidFill>
                  <a:srgbClr val="F56F47"/>
                </a:solidFill>
                <a:latin typeface="Instrument Sans Medium" panose="020B0604020202020204" charset="0"/>
                <a:ea typeface="Instrument Sans Medium" pitchFamily="34" charset="-122"/>
                <a:cs typeface="Instrument Sans Medium" pitchFamily="34" charset="-120"/>
              </a:rPr>
              <a:t> </a:t>
            </a:r>
            <a:r>
              <a:rPr lang="en-US" sz="3600" dirty="0">
                <a:solidFill>
                  <a:srgbClr val="F56F47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(total) - 202</a:t>
            </a:r>
            <a:r>
              <a:rPr lang="pl-PL" sz="3600" dirty="0">
                <a:solidFill>
                  <a:srgbClr val="F56F47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4</a:t>
            </a:r>
            <a:endParaRPr lang="en-US" sz="3700" dirty="0">
              <a:latin typeface="Instrument Sans Medium" panose="020B0604020202020204" charset="0"/>
            </a:endParaRPr>
          </a:p>
        </p:txBody>
      </p:sp>
      <p:sp>
        <p:nvSpPr>
          <p:cNvPr id="24" name="Text 1">
            <a:extLst>
              <a:ext uri="{FF2B5EF4-FFF2-40B4-BE49-F238E27FC236}">
                <a16:creationId xmlns:a16="http://schemas.microsoft.com/office/drawing/2014/main" id="{A865AF8E-496A-D468-59EB-424F3422AE4F}"/>
              </a:ext>
            </a:extLst>
          </p:cNvPr>
          <p:cNvSpPr/>
          <p:nvPr/>
        </p:nvSpPr>
        <p:spPr>
          <a:xfrm>
            <a:off x="827366" y="1027347"/>
            <a:ext cx="8442484" cy="294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400"/>
              </a:lnSpc>
            </a:pPr>
            <a:r>
              <a:rPr lang="pl-PL" dirty="0">
                <a:solidFill>
                  <a:srgbClr val="F56F47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Struktura noclegów wg typu turysty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2"/>
          <p:cNvSpPr/>
          <p:nvPr/>
        </p:nvSpPr>
        <p:spPr>
          <a:xfrm>
            <a:off x="9547382" y="1988701"/>
            <a:ext cx="3488174" cy="278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just" defTabSz="914400" rtl="0" eaLnBrk="1" fontAlgn="auto" latinLnBrk="0" hangingPunct="1">
              <a:lnSpc>
                <a:spcPts val="21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50" b="0" i="0" u="none" strike="noStrike" kern="1200" cap="none" spc="0" normalizeH="0" baseline="0" noProof="0" dirty="0">
                <a:ln>
                  <a:noFill/>
                </a:ln>
                <a:solidFill>
                  <a:srgbClr val="F56F47"/>
                </a:solidFill>
                <a:effectLst/>
                <a:uLnTx/>
                <a:uFillTx/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Sezonowość ruchu turystycznego</a:t>
            </a: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3"/>
          <p:cNvSpPr/>
          <p:nvPr/>
        </p:nvSpPr>
        <p:spPr>
          <a:xfrm>
            <a:off x="9547382" y="2428399"/>
            <a:ext cx="4281726" cy="162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just" defTabSz="914400" rtl="0" eaLnBrk="1" fontAlgn="auto" latinLnBrk="0" hangingPunct="1">
              <a:lnSpc>
                <a:spcPts val="2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BFBFBF"/>
                </a:solidFill>
                <a:effectLst/>
                <a:uLnTx/>
                <a:uFillTx/>
                <a:latin typeface="Open Sans" pitchFamily="34" charset="0"/>
                <a:ea typeface="Open Sans" pitchFamily="34" charset="-122"/>
                <a:cs typeface="Open Sans" pitchFamily="34" charset="-120"/>
              </a:rPr>
              <a:t>Sezon letni (czerwiec-sierpień) koncentruje około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BFBFBF"/>
                </a:solidFill>
                <a:effectLst/>
                <a:uLnTx/>
                <a:uFillTx/>
                <a:latin typeface="Open Sans" pitchFamily="34" charset="0"/>
                <a:ea typeface="Open Sans" pitchFamily="34" charset="-122"/>
                <a:cs typeface="Open Sans" pitchFamily="34" charset="-120"/>
              </a:rPr>
              <a:t>45% wszystkich noclegów rocznych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BFBFBF"/>
                </a:solidFill>
                <a:effectLst/>
                <a:uLnTx/>
                <a:uFillTx/>
                <a:latin typeface="Open Sans" pitchFamily="34" charset="0"/>
                <a:ea typeface="Open Sans" pitchFamily="34" charset="-122"/>
                <a:cs typeface="Open Sans" pitchFamily="34" charset="-120"/>
              </a:rPr>
              <a:t> w obu analizowanych latach. Spadek w szczycie sezonu (sierpień) wyniósł 24%, co jest niższe niż średnia roczna, sugerując większą stabilność ruchu w okresie wakacyjnym.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4"/>
          <p:cNvSpPr/>
          <p:nvPr/>
        </p:nvSpPr>
        <p:spPr>
          <a:xfrm>
            <a:off x="9547382" y="4201835"/>
            <a:ext cx="4281726" cy="13573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just" defTabSz="914400" rtl="0" eaLnBrk="1" fontAlgn="auto" latinLnBrk="0" hangingPunct="1">
              <a:lnSpc>
                <a:spcPts val="2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BFBFBF"/>
                </a:solidFill>
                <a:effectLst/>
                <a:uLnTx/>
                <a:uFillTx/>
                <a:latin typeface="Open Sans" pitchFamily="34" charset="0"/>
                <a:ea typeface="Open Sans" pitchFamily="34" charset="-122"/>
                <a:cs typeface="Open Sans" pitchFamily="34" charset="-120"/>
              </a:rPr>
              <a:t>Istotną zmianą w 2025 roku jest wzrost znaczenia czerwca kosztem maja, co może wynikać z przesunięcia terminów wakacji szkolnych oraz rosnącej popularności wcześniejszych wyjazdów urlopowych.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7" name="Grupa 16">
            <a:extLst>
              <a:ext uri="{FF2B5EF4-FFF2-40B4-BE49-F238E27FC236}">
                <a16:creationId xmlns:a16="http://schemas.microsoft.com/office/drawing/2014/main" id="{582B7152-8C5C-C42A-973A-2966420D0ABD}"/>
              </a:ext>
            </a:extLst>
          </p:cNvPr>
          <p:cNvGrpSpPr/>
          <p:nvPr/>
        </p:nvGrpSpPr>
        <p:grpSpPr>
          <a:xfrm>
            <a:off x="786288" y="6207095"/>
            <a:ext cx="13042820" cy="1659374"/>
            <a:chOff x="793790" y="5884664"/>
            <a:chExt cx="13042820" cy="1659374"/>
          </a:xfrm>
        </p:grpSpPr>
        <p:sp>
          <p:nvSpPr>
            <p:cNvPr id="8" name="Shape 5"/>
            <p:cNvSpPr/>
            <p:nvPr/>
          </p:nvSpPr>
          <p:spPr>
            <a:xfrm>
              <a:off x="793790" y="5884664"/>
              <a:ext cx="6441043" cy="1659374"/>
            </a:xfrm>
            <a:prstGeom prst="roundRect">
              <a:avLst>
                <a:gd name="adj" fmla="val 1615"/>
              </a:avLst>
            </a:prstGeom>
            <a:solidFill>
              <a:srgbClr val="3E3E3E"/>
            </a:solidFill>
            <a:ln/>
          </p:spPr>
          <p:txBody>
            <a:bodyPr/>
            <a:lstStyle/>
            <a:p>
              <a:endParaRPr lang="pl-PL"/>
            </a:p>
          </p:txBody>
        </p:sp>
        <p:sp>
          <p:nvSpPr>
            <p:cNvPr id="9" name="Text 6"/>
            <p:cNvSpPr/>
            <p:nvPr/>
          </p:nvSpPr>
          <p:spPr>
            <a:xfrm>
              <a:off x="972383" y="6063258"/>
              <a:ext cx="2232779" cy="278963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ts val="21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750" b="0" i="0" u="none" strike="noStrike" kern="1200" cap="none" spc="0" normalizeH="0" baseline="0" noProof="0" dirty="0">
                  <a:ln>
                    <a:noFill/>
                  </a:ln>
                  <a:solidFill>
                    <a:srgbClr val="BFBFBF"/>
                  </a:solidFill>
                  <a:effectLst/>
                  <a:uLnTx/>
                  <a:uFillTx/>
                  <a:latin typeface="Instrument Sans Medium" pitchFamily="34" charset="0"/>
                  <a:ea typeface="Instrument Sans Medium" pitchFamily="34" charset="-122"/>
                  <a:cs typeface="Instrument Sans Medium" pitchFamily="34" charset="-120"/>
                </a:rPr>
                <a:t>2024 - szczyt sezonu</a:t>
              </a:r>
              <a:endParaRPr kumimoji="0" lang="en-US" sz="17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Text 7"/>
            <p:cNvSpPr/>
            <p:nvPr/>
          </p:nvSpPr>
          <p:spPr>
            <a:xfrm>
              <a:off x="972383" y="6438662"/>
              <a:ext cx="6083856" cy="81453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342900" marR="0" lvl="0" indent="-342900" algn="l" defTabSz="914400" rtl="0" eaLnBrk="1" fontAlgn="auto" latinLnBrk="0" hangingPunct="1">
                <a:lnSpc>
                  <a:spcPts val="21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100000"/>
                <a:buFont typeface="+mj-lt"/>
                <a:buAutoNum type="arabicPeriod"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BFBFBF"/>
                  </a:solidFill>
                  <a:effectLst/>
                  <a:uLnTx/>
                  <a:uFillTx/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Sierpień: 6,34 mln noclegów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342900" marR="0" lvl="0" indent="-342900" algn="l" defTabSz="914400" rtl="0" eaLnBrk="1" fontAlgn="auto" latinLnBrk="0" hangingPunct="1">
                <a:lnSpc>
                  <a:spcPts val="21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100000"/>
                <a:buFont typeface="+mj-lt"/>
                <a:buAutoNum type="arabicPeriod" startAt="2"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BFBFBF"/>
                  </a:solidFill>
                  <a:effectLst/>
                  <a:uLnTx/>
                  <a:uFillTx/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Lipiec: 6,01 mln noclegów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342900" marR="0" lvl="0" indent="-342900" algn="l" defTabSz="914400" rtl="0" eaLnBrk="1" fontAlgn="auto" latinLnBrk="0" hangingPunct="1">
                <a:lnSpc>
                  <a:spcPts val="21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100000"/>
                <a:buFont typeface="+mj-lt"/>
                <a:buAutoNum type="arabicPeriod" startAt="3"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BFBFBF"/>
                  </a:solidFill>
                  <a:effectLst/>
                  <a:uLnTx/>
                  <a:uFillTx/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Maj: 4,70 mln noclegów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Shape 8"/>
            <p:cNvSpPr/>
            <p:nvPr/>
          </p:nvSpPr>
          <p:spPr>
            <a:xfrm>
              <a:off x="7395567" y="5884664"/>
              <a:ext cx="6441043" cy="1659374"/>
            </a:xfrm>
            <a:prstGeom prst="roundRect">
              <a:avLst>
                <a:gd name="adj" fmla="val 1615"/>
              </a:avLst>
            </a:prstGeom>
            <a:solidFill>
              <a:srgbClr val="3E3E3E"/>
            </a:solidFill>
            <a:ln/>
          </p:spPr>
          <p:txBody>
            <a:bodyPr/>
            <a:lstStyle/>
            <a:p>
              <a:endParaRPr lang="pl-PL"/>
            </a:p>
          </p:txBody>
        </p:sp>
        <p:sp>
          <p:nvSpPr>
            <p:cNvPr id="12" name="Text 9"/>
            <p:cNvSpPr/>
            <p:nvPr/>
          </p:nvSpPr>
          <p:spPr>
            <a:xfrm>
              <a:off x="7574161" y="6063258"/>
              <a:ext cx="2232779" cy="278963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ts val="21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750" b="0" i="0" u="none" strike="noStrike" kern="1200" cap="none" spc="0" normalizeH="0" baseline="0" noProof="0" dirty="0">
                  <a:ln>
                    <a:noFill/>
                  </a:ln>
                  <a:solidFill>
                    <a:srgbClr val="BFBFBF"/>
                  </a:solidFill>
                  <a:effectLst/>
                  <a:uLnTx/>
                  <a:uFillTx/>
                  <a:latin typeface="Instrument Sans Medium" pitchFamily="34" charset="0"/>
                  <a:ea typeface="Instrument Sans Medium" pitchFamily="34" charset="-122"/>
                  <a:cs typeface="Instrument Sans Medium" pitchFamily="34" charset="-120"/>
                </a:rPr>
                <a:t>2025 - szczyt sezonu</a:t>
              </a:r>
              <a:endParaRPr kumimoji="0" lang="en-US" sz="17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Text 10"/>
            <p:cNvSpPr/>
            <p:nvPr/>
          </p:nvSpPr>
          <p:spPr>
            <a:xfrm>
              <a:off x="7574161" y="6438662"/>
              <a:ext cx="6083856" cy="81453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342900" marR="0" lvl="0" indent="-342900" algn="l" defTabSz="914400" rtl="0" eaLnBrk="1" fontAlgn="auto" latinLnBrk="0" hangingPunct="1">
                <a:lnSpc>
                  <a:spcPts val="21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100000"/>
                <a:buFont typeface="+mj-lt"/>
                <a:buAutoNum type="arabicPeriod"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BFBFBF"/>
                  </a:solidFill>
                  <a:effectLst/>
                  <a:uLnTx/>
                  <a:uFillTx/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Sierpień: 4,85 mln noclegów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342900" marR="0" lvl="0" indent="-342900" algn="l" defTabSz="914400" rtl="0" eaLnBrk="1" fontAlgn="auto" latinLnBrk="0" hangingPunct="1">
                <a:lnSpc>
                  <a:spcPts val="21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100000"/>
                <a:buFont typeface="+mj-lt"/>
                <a:buAutoNum type="arabicPeriod" startAt="2"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BFBFBF"/>
                  </a:solidFill>
                  <a:effectLst/>
                  <a:uLnTx/>
                  <a:uFillTx/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Lipiec: 4,63 mln noclegów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342900" marR="0" lvl="0" indent="-342900" algn="l" defTabSz="914400" rtl="0" eaLnBrk="1" fontAlgn="auto" latinLnBrk="0" hangingPunct="1">
                <a:lnSpc>
                  <a:spcPts val="21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100000"/>
                <a:buFont typeface="+mj-lt"/>
                <a:buAutoNum type="arabicPeriod" startAt="3"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BFBFBF"/>
                  </a:solidFill>
                  <a:effectLst/>
                  <a:uLnTx/>
                  <a:uFillTx/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Czerwiec: 4,07 mln noclegów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4" name="Text 0">
            <a:extLst>
              <a:ext uri="{FF2B5EF4-FFF2-40B4-BE49-F238E27FC236}">
                <a16:creationId xmlns:a16="http://schemas.microsoft.com/office/drawing/2014/main" id="{19BF5E97-833F-EB6F-80E5-887FABDFE70F}"/>
              </a:ext>
            </a:extLst>
          </p:cNvPr>
          <p:cNvSpPr/>
          <p:nvPr/>
        </p:nvSpPr>
        <p:spPr>
          <a:xfrm>
            <a:off x="827366" y="363131"/>
            <a:ext cx="6299954" cy="5891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4600"/>
              </a:lnSpc>
            </a:pPr>
            <a:r>
              <a:rPr lang="en-US" sz="3700" dirty="0" err="1">
                <a:solidFill>
                  <a:srgbClr val="F56F47"/>
                </a:solidFill>
                <a:latin typeface="Instrument Sans Medium" panose="020B0604020202020204" charset="0"/>
                <a:ea typeface="Instrument Sans Medium" pitchFamily="34" charset="-122"/>
                <a:cs typeface="Instrument Sans Medium" pitchFamily="34" charset="-120"/>
              </a:rPr>
              <a:t>Turyści</a:t>
            </a:r>
            <a:endParaRPr lang="en-US" sz="3700" dirty="0">
              <a:latin typeface="Instrument Sans Medium" panose="020B0604020202020204" charset="0"/>
            </a:endParaRPr>
          </a:p>
        </p:txBody>
      </p:sp>
      <p:sp>
        <p:nvSpPr>
          <p:cNvPr id="15" name="Text 1">
            <a:extLst>
              <a:ext uri="{FF2B5EF4-FFF2-40B4-BE49-F238E27FC236}">
                <a16:creationId xmlns:a16="http://schemas.microsoft.com/office/drawing/2014/main" id="{6097BE17-20FA-D7DA-8217-B0C4820F0160}"/>
              </a:ext>
            </a:extLst>
          </p:cNvPr>
          <p:cNvSpPr/>
          <p:nvPr/>
        </p:nvSpPr>
        <p:spPr>
          <a:xfrm>
            <a:off x="827366" y="1027347"/>
            <a:ext cx="8442484" cy="294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lvl="0">
              <a:lnSpc>
                <a:spcPts val="2150"/>
              </a:lnSpc>
              <a:defRPr/>
            </a:pPr>
            <a:r>
              <a:rPr lang="en-US" dirty="0" err="1">
                <a:solidFill>
                  <a:srgbClr val="F56F47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Rozkład</a:t>
            </a:r>
            <a:r>
              <a:rPr lang="en-US" dirty="0">
                <a:solidFill>
                  <a:srgbClr val="F56F47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</a:t>
            </a:r>
            <a:r>
              <a:rPr lang="en-US" dirty="0" err="1">
                <a:solidFill>
                  <a:srgbClr val="F56F47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noclegów</a:t>
            </a:r>
            <a:r>
              <a:rPr lang="en-US" dirty="0">
                <a:solidFill>
                  <a:srgbClr val="F56F47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w </a:t>
            </a:r>
            <a:r>
              <a:rPr lang="en-US" dirty="0" err="1">
                <a:solidFill>
                  <a:srgbClr val="F56F47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ciągu</a:t>
            </a:r>
            <a:r>
              <a:rPr lang="en-US" dirty="0">
                <a:solidFill>
                  <a:srgbClr val="F56F47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</a:t>
            </a:r>
            <a:r>
              <a:rPr lang="en-US" dirty="0" err="1">
                <a:solidFill>
                  <a:srgbClr val="F56F47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roku</a:t>
            </a:r>
            <a:endParaRPr lang="en-US" dirty="0">
              <a:solidFill>
                <a:prstClr val="black"/>
              </a:solidFill>
            </a:endParaRPr>
          </a:p>
        </p:txBody>
      </p:sp>
      <p:graphicFrame>
        <p:nvGraphicFramePr>
          <p:cNvPr id="16" name="Wykres 15">
            <a:extLst>
              <a:ext uri="{FF2B5EF4-FFF2-40B4-BE49-F238E27FC236}">
                <a16:creationId xmlns:a16="http://schemas.microsoft.com/office/drawing/2014/main" id="{88088153-AAD9-D735-F29D-6D27D11E6FD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96007582"/>
              </p:ext>
            </p:extLst>
          </p:nvPr>
        </p:nvGraphicFramePr>
        <p:xfrm>
          <a:off x="786288" y="1418468"/>
          <a:ext cx="8442485" cy="46448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3288744"/>
            <a:ext cx="9668708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dirty="0">
                <a:solidFill>
                  <a:srgbClr val="F56F47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Analiza przestrzenna ruchu turystycznego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4305657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Rozkład geograficzny noclegów turystycznych w województwie lubelskim ujawnia wyraźne preferencje odwiedzających oraz koncentrację ruchu turystycznego w kluczowych destynacjach regionu.</a:t>
            </a:r>
            <a:endParaRPr lang="en-US" sz="15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Wykres 2">
            <a:extLst>
              <a:ext uri="{FF2B5EF4-FFF2-40B4-BE49-F238E27FC236}">
                <a16:creationId xmlns:a16="http://schemas.microsoft.com/office/drawing/2014/main" id="{4215959A-6F5B-F797-721D-7DE7571963C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68641868"/>
              </p:ext>
            </p:extLst>
          </p:nvPr>
        </p:nvGraphicFramePr>
        <p:xfrm>
          <a:off x="7263288" y="363131"/>
          <a:ext cx="7108032" cy="7838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Symbol zastępczy zawartości 1">
            <a:extLst>
              <a:ext uri="{FF2B5EF4-FFF2-40B4-BE49-F238E27FC236}">
                <a16:creationId xmlns:a16="http://schemas.microsoft.com/office/drawing/2014/main" id="{4B95E9C1-0312-5485-92B7-832BC94B60E2}"/>
              </a:ext>
            </a:extLst>
          </p:cNvPr>
          <p:cNvSpPr txBox="1">
            <a:spLocks/>
          </p:cNvSpPr>
          <p:nvPr/>
        </p:nvSpPr>
        <p:spPr>
          <a:xfrm>
            <a:off x="365689" y="1920112"/>
            <a:ext cx="6897599" cy="635394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22284" lvl="2" indent="-380990"/>
            <a:r>
              <a:rPr lang="pl-PL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Lublin był najpopularniejszym powiatem wśród turystów, generując niemal 8 milionów noclegów (14,33% wszystkich noclegów).</a:t>
            </a:r>
          </a:p>
          <a:p>
            <a:pPr marL="622284" lvl="2" indent="-380990"/>
            <a:r>
              <a:rPr lang="pl-PL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Powiat janowski był najmniej odwiedzanym powiatem, z 800 tysiącami noclegów (1,45% wszystkich noclegów).</a:t>
            </a:r>
          </a:p>
          <a:p>
            <a:pPr marL="622284" lvl="2" indent="-380990"/>
            <a:r>
              <a:rPr lang="pl-PL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Powiat puławski cieszy się szczególną popularnością wśród turystów krajowych, z przewagą mieszkańców województwa mazowieckiego (53%).</a:t>
            </a:r>
          </a:p>
          <a:p>
            <a:pPr marL="622284" lvl="2" indent="-380990"/>
            <a:r>
              <a:rPr lang="pl-PL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Wśród turystów wewnątrzregionalnych wyróżniają się Lublin oraz powiat lubelski, które łącznie generują 30,47% noclegów tej grupy.</a:t>
            </a:r>
          </a:p>
          <a:p>
            <a:endParaRPr lang="pl-PL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0" name="Text 0">
            <a:extLst>
              <a:ext uri="{FF2B5EF4-FFF2-40B4-BE49-F238E27FC236}">
                <a16:creationId xmlns:a16="http://schemas.microsoft.com/office/drawing/2014/main" id="{05257898-B9E6-89EC-166B-9A8D998718A6}"/>
              </a:ext>
            </a:extLst>
          </p:cNvPr>
          <p:cNvSpPr/>
          <p:nvPr/>
        </p:nvSpPr>
        <p:spPr>
          <a:xfrm>
            <a:off x="827366" y="363131"/>
            <a:ext cx="6299954" cy="5891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4600"/>
              </a:lnSpc>
            </a:pPr>
            <a:r>
              <a:rPr lang="en-US" sz="3700" dirty="0" err="1">
                <a:solidFill>
                  <a:srgbClr val="F56F47"/>
                </a:solidFill>
                <a:latin typeface="Instrument Sans Medium" panose="020B0604020202020204" charset="0"/>
                <a:ea typeface="Instrument Sans Medium" pitchFamily="34" charset="-122"/>
                <a:cs typeface="Instrument Sans Medium" pitchFamily="34" charset="-120"/>
              </a:rPr>
              <a:t>Turyści</a:t>
            </a:r>
            <a:r>
              <a:rPr lang="en-US" sz="3700" dirty="0">
                <a:solidFill>
                  <a:srgbClr val="F56F47"/>
                </a:solidFill>
                <a:latin typeface="Instrument Sans Medium" panose="020B0604020202020204" charset="0"/>
                <a:ea typeface="Instrument Sans Medium" pitchFamily="34" charset="-122"/>
                <a:cs typeface="Instrument Sans Medium" pitchFamily="34" charset="-120"/>
              </a:rPr>
              <a:t> </a:t>
            </a:r>
            <a:r>
              <a:rPr lang="pl-PL" sz="3600" dirty="0">
                <a:solidFill>
                  <a:srgbClr val="F56F47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2024</a:t>
            </a:r>
            <a:endParaRPr lang="en-US" sz="3700" dirty="0">
              <a:latin typeface="Instrument Sans Medium" panose="020B0604020202020204" charset="0"/>
            </a:endParaRPr>
          </a:p>
        </p:txBody>
      </p:sp>
      <p:sp>
        <p:nvSpPr>
          <p:cNvPr id="11" name="Text 1">
            <a:extLst>
              <a:ext uri="{FF2B5EF4-FFF2-40B4-BE49-F238E27FC236}">
                <a16:creationId xmlns:a16="http://schemas.microsoft.com/office/drawing/2014/main" id="{FD363403-FC51-6D37-FF1B-2F7712EDF83B}"/>
              </a:ext>
            </a:extLst>
          </p:cNvPr>
          <p:cNvSpPr/>
          <p:nvPr/>
        </p:nvSpPr>
        <p:spPr>
          <a:xfrm>
            <a:off x="827366" y="1027347"/>
            <a:ext cx="8442484" cy="294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300"/>
              </a:lnSpc>
            </a:pPr>
            <a:r>
              <a:rPr lang="pl-PL" dirty="0">
                <a:solidFill>
                  <a:srgbClr val="F56F47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Destynacje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80962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Wykres 2">
            <a:extLst>
              <a:ext uri="{FF2B5EF4-FFF2-40B4-BE49-F238E27FC236}">
                <a16:creationId xmlns:a16="http://schemas.microsoft.com/office/drawing/2014/main" id="{66FE4FD0-6639-73F5-BB95-65185787688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80738475"/>
              </p:ext>
            </p:extLst>
          </p:nvPr>
        </p:nvGraphicFramePr>
        <p:xfrm>
          <a:off x="7178729" y="247997"/>
          <a:ext cx="7680960" cy="79816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Symbol zastępczy zawartości 1">
            <a:extLst>
              <a:ext uri="{FF2B5EF4-FFF2-40B4-BE49-F238E27FC236}">
                <a16:creationId xmlns:a16="http://schemas.microsoft.com/office/drawing/2014/main" id="{AA2B5E9D-C36F-1295-C922-F8CF09821F2D}"/>
              </a:ext>
            </a:extLst>
          </p:cNvPr>
          <p:cNvSpPr txBox="1">
            <a:spLocks/>
          </p:cNvSpPr>
          <p:nvPr/>
        </p:nvSpPr>
        <p:spPr>
          <a:xfrm>
            <a:off x="366191" y="1874352"/>
            <a:ext cx="6812538" cy="5992117"/>
          </a:xfrm>
          <a:prstGeom prst="rect">
            <a:avLst/>
          </a:prstGeom>
        </p:spPr>
        <p:txBody>
          <a:bodyPr/>
          <a:lstStyle>
            <a:defPPr>
              <a:defRPr lang="pl-PL"/>
            </a:defPPr>
            <a:lvl1pPr marL="342900" indent="-34290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bg1">
                    <a:lumMod val="85000"/>
                  </a:schemeClr>
                </a:solidFill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622284" lvl="2" indent="-38099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lvl="2"/>
            <a:r>
              <a:rPr lang="pl-PL" dirty="0"/>
              <a:t>Lublin był najpopularniejszym obszarem, generując 6 121 836 noclegów (15,76% wszystkich noclegów). Najmniej odwiedzanym obszarem był powiat janowski, z 591 912 noclegami (1,52% wszystkich noclegów).</a:t>
            </a:r>
          </a:p>
          <a:p>
            <a:pPr lvl="2"/>
            <a:r>
              <a:rPr lang="pl-PL" dirty="0"/>
              <a:t>Powiat puławski cieszy się szczególną popularnością wśród turystów krajowych, około 10,25% krajowych noclegów wybiera ten obszar.</a:t>
            </a:r>
          </a:p>
          <a:p>
            <a:pPr lvl="2"/>
            <a:r>
              <a:rPr lang="pl-PL" dirty="0"/>
              <a:t>Wśród turystów wewnątrzregionalnych wyróżniają się Lublin oraz powiat lubelski, które łącznie generują 4 359 212 noclegów wewnątrzregionalnych, co stanowi około 31,19% sumy noclegów wewnątrzregionalnych </a:t>
            </a:r>
          </a:p>
        </p:txBody>
      </p:sp>
      <p:sp>
        <p:nvSpPr>
          <p:cNvPr id="6" name="Text 0">
            <a:extLst>
              <a:ext uri="{FF2B5EF4-FFF2-40B4-BE49-F238E27FC236}">
                <a16:creationId xmlns:a16="http://schemas.microsoft.com/office/drawing/2014/main" id="{C1735BFD-AB10-D386-3DB1-5C2A8C066154}"/>
              </a:ext>
            </a:extLst>
          </p:cNvPr>
          <p:cNvSpPr/>
          <p:nvPr/>
        </p:nvSpPr>
        <p:spPr>
          <a:xfrm>
            <a:off x="827366" y="363131"/>
            <a:ext cx="6299954" cy="5891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4600"/>
              </a:lnSpc>
            </a:pPr>
            <a:r>
              <a:rPr lang="en-US" sz="3700" dirty="0" err="1">
                <a:solidFill>
                  <a:srgbClr val="F56F47"/>
                </a:solidFill>
                <a:latin typeface="Instrument Sans Medium" panose="020B0604020202020204" charset="0"/>
                <a:ea typeface="Instrument Sans Medium" pitchFamily="34" charset="-122"/>
                <a:cs typeface="Instrument Sans Medium" pitchFamily="34" charset="-120"/>
              </a:rPr>
              <a:t>Turyści</a:t>
            </a:r>
            <a:r>
              <a:rPr lang="en-US" sz="3700" dirty="0">
                <a:solidFill>
                  <a:srgbClr val="F56F47"/>
                </a:solidFill>
                <a:latin typeface="Instrument Sans Medium" panose="020B0604020202020204" charset="0"/>
                <a:ea typeface="Instrument Sans Medium" pitchFamily="34" charset="-122"/>
                <a:cs typeface="Instrument Sans Medium" pitchFamily="34" charset="-120"/>
              </a:rPr>
              <a:t> </a:t>
            </a:r>
            <a:r>
              <a:rPr lang="pl-PL" sz="3600" dirty="0">
                <a:solidFill>
                  <a:srgbClr val="F56F47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2025</a:t>
            </a:r>
            <a:endParaRPr lang="en-US" sz="3700" dirty="0">
              <a:latin typeface="Instrument Sans Medium" panose="020B0604020202020204" charset="0"/>
            </a:endParaRPr>
          </a:p>
        </p:txBody>
      </p:sp>
      <p:sp>
        <p:nvSpPr>
          <p:cNvPr id="7" name="Text 1">
            <a:extLst>
              <a:ext uri="{FF2B5EF4-FFF2-40B4-BE49-F238E27FC236}">
                <a16:creationId xmlns:a16="http://schemas.microsoft.com/office/drawing/2014/main" id="{BE2BDBC6-C2BD-FFDE-E75C-A8E89DAAE0B9}"/>
              </a:ext>
            </a:extLst>
          </p:cNvPr>
          <p:cNvSpPr/>
          <p:nvPr/>
        </p:nvSpPr>
        <p:spPr>
          <a:xfrm>
            <a:off x="827366" y="1027347"/>
            <a:ext cx="8442484" cy="294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300"/>
              </a:lnSpc>
            </a:pPr>
            <a:r>
              <a:rPr lang="pl-PL" dirty="0">
                <a:solidFill>
                  <a:srgbClr val="F56F47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Destynacje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36236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793790" y="2281357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F56F47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Rok 2024</a:t>
            </a:r>
            <a:endParaRPr lang="en-US" sz="1950" dirty="0"/>
          </a:p>
        </p:txBody>
      </p:sp>
      <p:sp>
        <p:nvSpPr>
          <p:cNvPr id="5" name="Text 3"/>
          <p:cNvSpPr/>
          <p:nvPr/>
        </p:nvSpPr>
        <p:spPr>
          <a:xfrm>
            <a:off x="793790" y="2789873"/>
            <a:ext cx="6279356" cy="1905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Najwięcej turystów wewnątrzregionalnych pochodziło z </a:t>
            </a:r>
            <a:r>
              <a:rPr lang="en-US" sz="1550" b="1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Lublina</a:t>
            </a: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, realizując aż </a:t>
            </a:r>
            <a:r>
              <a:rPr lang="en-US" sz="1550" b="1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34% wszystkich noclegów</a:t>
            </a: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tej kategorii. Z tego 26% miało miejsce w </a:t>
            </a:r>
            <a:r>
              <a:rPr lang="en-US" sz="1550" dirty="0" err="1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powiecie</a:t>
            </a: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</a:t>
            </a:r>
            <a:r>
              <a:rPr lang="en-US" sz="1550" dirty="0" err="1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lubelskim</a:t>
            </a:r>
            <a:r>
              <a:rPr lang="pl-PL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.</a:t>
            </a:r>
            <a:endParaRPr lang="en-US" sz="1550" dirty="0"/>
          </a:p>
        </p:txBody>
      </p:sp>
      <p:sp>
        <p:nvSpPr>
          <p:cNvPr id="6" name="Text 4"/>
          <p:cNvSpPr/>
          <p:nvPr/>
        </p:nvSpPr>
        <p:spPr>
          <a:xfrm>
            <a:off x="793790" y="4873704"/>
            <a:ext cx="6279356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Najmniej noclegów zrealizowali mieszkańcy </a:t>
            </a:r>
            <a:r>
              <a:rPr lang="en-US" sz="1550" b="1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powiatu janowskiego (1,32%)</a:t>
            </a: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, który jako jedyny nie odnotował wzrostu liczby wyjeżdżających mieszkańców w maju w porównaniu do </a:t>
            </a:r>
            <a:r>
              <a:rPr lang="en-US" sz="1550" dirty="0" err="1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kwietnia</a:t>
            </a: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.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7564874" y="2281357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F56F47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Rok 2025</a:t>
            </a:r>
            <a:endParaRPr lang="en-US" sz="1950" dirty="0"/>
          </a:p>
        </p:txBody>
      </p:sp>
      <p:sp>
        <p:nvSpPr>
          <p:cNvPr id="8" name="Text 6"/>
          <p:cNvSpPr/>
          <p:nvPr/>
        </p:nvSpPr>
        <p:spPr>
          <a:xfrm>
            <a:off x="7564874" y="2770109"/>
            <a:ext cx="6279356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Struktura pochodzenia turystów wewnątrzregionalnych pozostała stabilna. </a:t>
            </a:r>
            <a:r>
              <a:rPr lang="en-US" sz="1550" b="1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Lublin utrzymał dominację z 34,43% </a:t>
            </a:r>
            <a:r>
              <a:rPr lang="en-US" sz="1550" b="1" dirty="0" err="1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wszystkich</a:t>
            </a:r>
            <a:r>
              <a:rPr lang="en-US" sz="1550" b="1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</a:t>
            </a:r>
            <a:r>
              <a:rPr lang="en-US" sz="1550" b="1" dirty="0" err="1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noclegów</a:t>
            </a:r>
            <a:r>
              <a:rPr lang="pl-PL" sz="1550" b="1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.</a:t>
            </a:r>
            <a:endParaRPr lang="en-US" sz="1550" dirty="0"/>
          </a:p>
        </p:txBody>
      </p:sp>
      <p:sp>
        <p:nvSpPr>
          <p:cNvPr id="9" name="Text 7"/>
          <p:cNvSpPr/>
          <p:nvPr/>
        </p:nvSpPr>
        <p:spPr>
          <a:xfrm>
            <a:off x="7564874" y="3871770"/>
            <a:ext cx="6279356" cy="8233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Zaraz po Lublinie znajdują się powiaty: </a:t>
            </a:r>
            <a:r>
              <a:rPr lang="en-US" sz="1550" b="1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świdnicki (4,76%), zamojski (4,23%) oraz lubartowski (3,93%)</a:t>
            </a: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. 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7564874" y="4873704"/>
            <a:ext cx="6279356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Powiat janowski ponownie zamknął zestawienie z 1,2% noclegów</a:t>
            </a: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, potwierdzając niższą mobilność turystyczną swoich mieszkańców.</a:t>
            </a:r>
            <a:endParaRPr lang="en-US" sz="1550" dirty="0"/>
          </a:p>
        </p:txBody>
      </p:sp>
      <p:sp>
        <p:nvSpPr>
          <p:cNvPr id="11" name="Text 0">
            <a:extLst>
              <a:ext uri="{FF2B5EF4-FFF2-40B4-BE49-F238E27FC236}">
                <a16:creationId xmlns:a16="http://schemas.microsoft.com/office/drawing/2014/main" id="{4ED69C31-26BE-CF40-D5CB-A2791215B98C}"/>
              </a:ext>
            </a:extLst>
          </p:cNvPr>
          <p:cNvSpPr/>
          <p:nvPr/>
        </p:nvSpPr>
        <p:spPr>
          <a:xfrm>
            <a:off x="827366" y="363131"/>
            <a:ext cx="6299954" cy="5891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4600"/>
              </a:lnSpc>
            </a:pPr>
            <a:r>
              <a:rPr lang="en-US" sz="3700" dirty="0" err="1">
                <a:solidFill>
                  <a:srgbClr val="F56F47"/>
                </a:solidFill>
                <a:latin typeface="Instrument Sans Medium" panose="020B0604020202020204" charset="0"/>
                <a:ea typeface="Instrument Sans Medium" pitchFamily="34" charset="-122"/>
                <a:cs typeface="Instrument Sans Medium" pitchFamily="34" charset="-120"/>
              </a:rPr>
              <a:t>Turyści</a:t>
            </a:r>
            <a:endParaRPr lang="en-US" sz="3700" dirty="0">
              <a:latin typeface="Instrument Sans Medium" panose="020B0604020202020204" charset="0"/>
            </a:endParaRPr>
          </a:p>
        </p:txBody>
      </p:sp>
      <p:sp>
        <p:nvSpPr>
          <p:cNvPr id="12" name="Text 1">
            <a:extLst>
              <a:ext uri="{FF2B5EF4-FFF2-40B4-BE49-F238E27FC236}">
                <a16:creationId xmlns:a16="http://schemas.microsoft.com/office/drawing/2014/main" id="{C8BD690A-D64E-E25C-CC78-B1940B88A263}"/>
              </a:ext>
            </a:extLst>
          </p:cNvPr>
          <p:cNvSpPr/>
          <p:nvPr/>
        </p:nvSpPr>
        <p:spPr>
          <a:xfrm>
            <a:off x="827366" y="1027347"/>
            <a:ext cx="8442484" cy="294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400"/>
              </a:lnSpc>
            </a:pPr>
            <a:r>
              <a:rPr lang="en-US" dirty="0" err="1">
                <a:solidFill>
                  <a:srgbClr val="F56F47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Pochodzenie</a:t>
            </a:r>
            <a:r>
              <a:rPr lang="en-US" dirty="0">
                <a:solidFill>
                  <a:srgbClr val="F56F47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</a:t>
            </a:r>
            <a:r>
              <a:rPr lang="en-US" dirty="0" err="1">
                <a:solidFill>
                  <a:srgbClr val="F56F47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turystów</a:t>
            </a:r>
            <a:r>
              <a:rPr lang="en-US" dirty="0">
                <a:solidFill>
                  <a:srgbClr val="F56F47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</a:t>
            </a:r>
            <a:r>
              <a:rPr lang="en-US" dirty="0" err="1">
                <a:solidFill>
                  <a:srgbClr val="F56F47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wewnątrzregionalnych</a:t>
            </a: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793790" y="1677710"/>
            <a:ext cx="1860590" cy="2325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50" dirty="0">
                <a:solidFill>
                  <a:srgbClr val="F56F47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Rok 2024</a:t>
            </a:r>
            <a:endParaRPr lang="en-US" sz="1450" dirty="0"/>
          </a:p>
        </p:txBody>
      </p:sp>
      <p:sp>
        <p:nvSpPr>
          <p:cNvPr id="5" name="Shape 3"/>
          <p:cNvSpPr/>
          <p:nvPr/>
        </p:nvSpPr>
        <p:spPr>
          <a:xfrm>
            <a:off x="793790" y="2152055"/>
            <a:ext cx="3517344" cy="185976"/>
          </a:xfrm>
          <a:prstGeom prst="roundRect">
            <a:avLst>
              <a:gd name="adj" fmla="val 12006"/>
            </a:avLst>
          </a:prstGeom>
          <a:solidFill>
            <a:srgbClr val="3E3E3E"/>
          </a:solidFill>
          <a:ln/>
        </p:spPr>
        <p:txBody>
          <a:bodyPr/>
          <a:lstStyle/>
          <a:p>
            <a:endParaRPr lang="pl-PL"/>
          </a:p>
        </p:txBody>
      </p:sp>
      <p:sp>
        <p:nvSpPr>
          <p:cNvPr id="6" name="Shape 4"/>
          <p:cNvSpPr/>
          <p:nvPr/>
        </p:nvSpPr>
        <p:spPr>
          <a:xfrm>
            <a:off x="793790" y="2152055"/>
            <a:ext cx="1723430" cy="185976"/>
          </a:xfrm>
          <a:prstGeom prst="roundRect">
            <a:avLst>
              <a:gd name="adj" fmla="val 12006"/>
            </a:avLst>
          </a:prstGeom>
          <a:solidFill>
            <a:srgbClr val="F56F47"/>
          </a:solidFill>
          <a:ln/>
        </p:spPr>
        <p:txBody>
          <a:bodyPr/>
          <a:lstStyle/>
          <a:p>
            <a:endParaRPr lang="pl-PL"/>
          </a:p>
        </p:txBody>
      </p:sp>
      <p:sp>
        <p:nvSpPr>
          <p:cNvPr id="7" name="Text 5"/>
          <p:cNvSpPr/>
          <p:nvPr/>
        </p:nvSpPr>
        <p:spPr>
          <a:xfrm>
            <a:off x="4422696" y="2152055"/>
            <a:ext cx="625673" cy="185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50"/>
              </a:lnSpc>
              <a:buNone/>
            </a:pPr>
            <a:r>
              <a:rPr lang="en-US" sz="145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49,88%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793790" y="2496145"/>
            <a:ext cx="1860590" cy="2325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5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Mazowieckie</a:t>
            </a:r>
            <a:endParaRPr lang="en-US" sz="1450" dirty="0"/>
          </a:p>
        </p:txBody>
      </p:sp>
      <p:sp>
        <p:nvSpPr>
          <p:cNvPr id="9" name="Text 7"/>
          <p:cNvSpPr/>
          <p:nvPr/>
        </p:nvSpPr>
        <p:spPr>
          <a:xfrm>
            <a:off x="793790" y="2795588"/>
            <a:ext cx="4254579" cy="2083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1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9,6 mln noclegów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5187910" y="2152055"/>
            <a:ext cx="3670578" cy="185976"/>
          </a:xfrm>
          <a:prstGeom prst="roundRect">
            <a:avLst>
              <a:gd name="adj" fmla="val 12006"/>
            </a:avLst>
          </a:prstGeom>
          <a:solidFill>
            <a:srgbClr val="3E3E3E"/>
          </a:solidFill>
          <a:ln/>
        </p:spPr>
        <p:txBody>
          <a:bodyPr/>
          <a:lstStyle/>
          <a:p>
            <a:endParaRPr lang="pl-PL"/>
          </a:p>
        </p:txBody>
      </p:sp>
      <p:sp>
        <p:nvSpPr>
          <p:cNvPr id="11" name="Shape 9"/>
          <p:cNvSpPr/>
          <p:nvPr/>
        </p:nvSpPr>
        <p:spPr>
          <a:xfrm>
            <a:off x="5187910" y="2152055"/>
            <a:ext cx="330279" cy="185976"/>
          </a:xfrm>
          <a:prstGeom prst="roundRect">
            <a:avLst>
              <a:gd name="adj" fmla="val 12006"/>
            </a:avLst>
          </a:prstGeom>
          <a:solidFill>
            <a:srgbClr val="F56F47"/>
          </a:solidFill>
          <a:ln/>
        </p:spPr>
        <p:txBody>
          <a:bodyPr/>
          <a:lstStyle/>
          <a:p>
            <a:endParaRPr lang="pl-PL"/>
          </a:p>
        </p:txBody>
      </p:sp>
      <p:sp>
        <p:nvSpPr>
          <p:cNvPr id="12" name="Text 10"/>
          <p:cNvSpPr/>
          <p:nvPr/>
        </p:nvSpPr>
        <p:spPr>
          <a:xfrm>
            <a:off x="8970050" y="2152055"/>
            <a:ext cx="472440" cy="185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50"/>
              </a:lnSpc>
              <a:buNone/>
            </a:pPr>
            <a:r>
              <a:rPr lang="en-US" sz="145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9,81%</a:t>
            </a:r>
            <a:endParaRPr lang="en-US" sz="1450" dirty="0"/>
          </a:p>
        </p:txBody>
      </p:sp>
      <p:sp>
        <p:nvSpPr>
          <p:cNvPr id="13" name="Text 11"/>
          <p:cNvSpPr/>
          <p:nvPr/>
        </p:nvSpPr>
        <p:spPr>
          <a:xfrm>
            <a:off x="5187910" y="2496145"/>
            <a:ext cx="1860590" cy="2325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5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Podkarpackie</a:t>
            </a:r>
            <a:endParaRPr lang="en-US" sz="1450" dirty="0"/>
          </a:p>
        </p:txBody>
      </p:sp>
      <p:sp>
        <p:nvSpPr>
          <p:cNvPr id="14" name="Text 12"/>
          <p:cNvSpPr/>
          <p:nvPr/>
        </p:nvSpPr>
        <p:spPr>
          <a:xfrm>
            <a:off x="5187910" y="2795588"/>
            <a:ext cx="4254579" cy="2083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1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1,9 mln noclegów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9582031" y="2152055"/>
            <a:ext cx="3664625" cy="185976"/>
          </a:xfrm>
          <a:prstGeom prst="roundRect">
            <a:avLst>
              <a:gd name="adj" fmla="val 12006"/>
            </a:avLst>
          </a:prstGeom>
          <a:solidFill>
            <a:srgbClr val="3E3E3E"/>
          </a:solidFill>
          <a:ln/>
        </p:spPr>
        <p:txBody>
          <a:bodyPr/>
          <a:lstStyle/>
          <a:p>
            <a:endParaRPr lang="pl-PL"/>
          </a:p>
        </p:txBody>
      </p:sp>
      <p:sp>
        <p:nvSpPr>
          <p:cNvPr id="16" name="Shape 14"/>
          <p:cNvSpPr/>
          <p:nvPr/>
        </p:nvSpPr>
        <p:spPr>
          <a:xfrm>
            <a:off x="9582031" y="2152055"/>
            <a:ext cx="256461" cy="185976"/>
          </a:xfrm>
          <a:prstGeom prst="roundRect">
            <a:avLst>
              <a:gd name="adj" fmla="val 12006"/>
            </a:avLst>
          </a:prstGeom>
          <a:solidFill>
            <a:srgbClr val="F56F47"/>
          </a:solidFill>
          <a:ln/>
        </p:spPr>
        <p:txBody>
          <a:bodyPr/>
          <a:lstStyle/>
          <a:p>
            <a:endParaRPr lang="pl-PL"/>
          </a:p>
        </p:txBody>
      </p:sp>
      <p:sp>
        <p:nvSpPr>
          <p:cNvPr id="17" name="Text 15"/>
          <p:cNvSpPr/>
          <p:nvPr/>
        </p:nvSpPr>
        <p:spPr>
          <a:xfrm>
            <a:off x="13358217" y="2152055"/>
            <a:ext cx="478393" cy="185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50"/>
              </a:lnSpc>
              <a:buNone/>
            </a:pPr>
            <a:r>
              <a:rPr lang="en-US" sz="145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7,53%</a:t>
            </a:r>
            <a:endParaRPr lang="en-US" sz="1450" dirty="0"/>
          </a:p>
        </p:txBody>
      </p:sp>
      <p:sp>
        <p:nvSpPr>
          <p:cNvPr id="18" name="Text 16"/>
          <p:cNvSpPr/>
          <p:nvPr/>
        </p:nvSpPr>
        <p:spPr>
          <a:xfrm>
            <a:off x="9582031" y="2496145"/>
            <a:ext cx="1860590" cy="2325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5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Małopolskie</a:t>
            </a:r>
            <a:endParaRPr lang="en-US" sz="1450" dirty="0"/>
          </a:p>
        </p:txBody>
      </p:sp>
      <p:sp>
        <p:nvSpPr>
          <p:cNvPr id="19" name="Text 17"/>
          <p:cNvSpPr/>
          <p:nvPr/>
        </p:nvSpPr>
        <p:spPr>
          <a:xfrm>
            <a:off x="9582031" y="2795588"/>
            <a:ext cx="4254579" cy="2083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1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1,5 mln noclegów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793790" y="3301603"/>
            <a:ext cx="3663315" cy="185976"/>
          </a:xfrm>
          <a:prstGeom prst="roundRect">
            <a:avLst>
              <a:gd name="adj" fmla="val 12006"/>
            </a:avLst>
          </a:prstGeom>
          <a:solidFill>
            <a:srgbClr val="3E3E3E"/>
          </a:solidFill>
          <a:ln/>
        </p:spPr>
        <p:txBody>
          <a:bodyPr/>
          <a:lstStyle/>
          <a:p>
            <a:endParaRPr lang="pl-PL"/>
          </a:p>
        </p:txBody>
      </p:sp>
      <p:sp>
        <p:nvSpPr>
          <p:cNvPr id="21" name="Shape 19"/>
          <p:cNvSpPr/>
          <p:nvPr/>
        </p:nvSpPr>
        <p:spPr>
          <a:xfrm>
            <a:off x="793790" y="3301603"/>
            <a:ext cx="183118" cy="185976"/>
          </a:xfrm>
          <a:prstGeom prst="roundRect">
            <a:avLst>
              <a:gd name="adj" fmla="val 12193"/>
            </a:avLst>
          </a:prstGeom>
          <a:solidFill>
            <a:srgbClr val="F56F47"/>
          </a:solidFill>
          <a:ln/>
        </p:spPr>
        <p:txBody>
          <a:bodyPr/>
          <a:lstStyle/>
          <a:p>
            <a:endParaRPr lang="pl-PL"/>
          </a:p>
        </p:txBody>
      </p:sp>
      <p:sp>
        <p:nvSpPr>
          <p:cNvPr id="22" name="Text 20"/>
          <p:cNvSpPr/>
          <p:nvPr/>
        </p:nvSpPr>
        <p:spPr>
          <a:xfrm>
            <a:off x="4568666" y="3301603"/>
            <a:ext cx="479703" cy="185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50"/>
              </a:lnSpc>
              <a:buNone/>
            </a:pPr>
            <a:r>
              <a:rPr lang="en-US" sz="145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5,75%</a:t>
            </a:r>
            <a:endParaRPr lang="en-US" sz="1450" dirty="0"/>
          </a:p>
        </p:txBody>
      </p:sp>
      <p:sp>
        <p:nvSpPr>
          <p:cNvPr id="23" name="Text 21"/>
          <p:cNvSpPr/>
          <p:nvPr/>
        </p:nvSpPr>
        <p:spPr>
          <a:xfrm>
            <a:off x="793790" y="3645694"/>
            <a:ext cx="1860590" cy="2325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5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Śląskie</a:t>
            </a:r>
            <a:endParaRPr lang="en-US" sz="1450" dirty="0"/>
          </a:p>
        </p:txBody>
      </p:sp>
      <p:sp>
        <p:nvSpPr>
          <p:cNvPr id="24" name="Text 22"/>
          <p:cNvSpPr/>
          <p:nvPr/>
        </p:nvSpPr>
        <p:spPr>
          <a:xfrm>
            <a:off x="793790" y="3945136"/>
            <a:ext cx="4254579" cy="2083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1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1,1 mln noclegów</a:t>
            </a:r>
            <a:endParaRPr lang="en-US" sz="1150" dirty="0"/>
          </a:p>
        </p:txBody>
      </p:sp>
      <p:sp>
        <p:nvSpPr>
          <p:cNvPr id="25" name="Shape 23"/>
          <p:cNvSpPr/>
          <p:nvPr/>
        </p:nvSpPr>
        <p:spPr>
          <a:xfrm>
            <a:off x="5187910" y="3301603"/>
            <a:ext cx="3630930" cy="185976"/>
          </a:xfrm>
          <a:prstGeom prst="roundRect">
            <a:avLst>
              <a:gd name="adj" fmla="val 12006"/>
            </a:avLst>
          </a:prstGeom>
          <a:solidFill>
            <a:srgbClr val="3E3E3E"/>
          </a:solidFill>
          <a:ln/>
        </p:spPr>
        <p:txBody>
          <a:bodyPr/>
          <a:lstStyle/>
          <a:p>
            <a:endParaRPr lang="pl-PL"/>
          </a:p>
        </p:txBody>
      </p:sp>
      <p:sp>
        <p:nvSpPr>
          <p:cNvPr id="26" name="Shape 24"/>
          <p:cNvSpPr/>
          <p:nvPr/>
        </p:nvSpPr>
        <p:spPr>
          <a:xfrm>
            <a:off x="5187910" y="3301603"/>
            <a:ext cx="108823" cy="185976"/>
          </a:xfrm>
          <a:prstGeom prst="roundRect">
            <a:avLst>
              <a:gd name="adj" fmla="val 20518"/>
            </a:avLst>
          </a:prstGeom>
          <a:solidFill>
            <a:srgbClr val="F56F47"/>
          </a:solidFill>
          <a:ln/>
        </p:spPr>
        <p:txBody>
          <a:bodyPr/>
          <a:lstStyle/>
          <a:p>
            <a:endParaRPr lang="pl-PL"/>
          </a:p>
        </p:txBody>
      </p:sp>
      <p:sp>
        <p:nvSpPr>
          <p:cNvPr id="27" name="Text 25"/>
          <p:cNvSpPr/>
          <p:nvPr/>
        </p:nvSpPr>
        <p:spPr>
          <a:xfrm>
            <a:off x="8930402" y="3301603"/>
            <a:ext cx="512088" cy="185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50"/>
              </a:lnSpc>
              <a:buNone/>
            </a:pPr>
            <a:r>
              <a:rPr lang="en-US" sz="145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3,69%</a:t>
            </a:r>
            <a:endParaRPr lang="en-US" sz="1450" dirty="0"/>
          </a:p>
        </p:txBody>
      </p:sp>
      <p:sp>
        <p:nvSpPr>
          <p:cNvPr id="28" name="Text 26"/>
          <p:cNvSpPr/>
          <p:nvPr/>
        </p:nvSpPr>
        <p:spPr>
          <a:xfrm>
            <a:off x="5187910" y="3645694"/>
            <a:ext cx="1860590" cy="2325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5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Świętokrzyskie</a:t>
            </a:r>
            <a:endParaRPr lang="en-US" sz="1450" dirty="0"/>
          </a:p>
        </p:txBody>
      </p:sp>
      <p:sp>
        <p:nvSpPr>
          <p:cNvPr id="29" name="Text 27"/>
          <p:cNvSpPr/>
          <p:nvPr/>
        </p:nvSpPr>
        <p:spPr>
          <a:xfrm>
            <a:off x="5187910" y="3945136"/>
            <a:ext cx="4254579" cy="2083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1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711 tys. noclegów</a:t>
            </a:r>
            <a:endParaRPr lang="en-US" sz="1150" dirty="0"/>
          </a:p>
        </p:txBody>
      </p:sp>
      <p:sp>
        <p:nvSpPr>
          <p:cNvPr id="30" name="Text 28"/>
          <p:cNvSpPr/>
          <p:nvPr/>
        </p:nvSpPr>
        <p:spPr>
          <a:xfrm>
            <a:off x="827366" y="4883585"/>
            <a:ext cx="1860590" cy="2325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50" dirty="0">
                <a:solidFill>
                  <a:srgbClr val="F56F47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Rok 2025</a:t>
            </a:r>
            <a:endParaRPr lang="en-US" sz="1450" dirty="0"/>
          </a:p>
        </p:txBody>
      </p:sp>
      <p:grpSp>
        <p:nvGrpSpPr>
          <p:cNvPr id="62" name="Grupa 61">
            <a:extLst>
              <a:ext uri="{FF2B5EF4-FFF2-40B4-BE49-F238E27FC236}">
                <a16:creationId xmlns:a16="http://schemas.microsoft.com/office/drawing/2014/main" id="{7FCFC758-516C-228D-7826-77617A88C0BE}"/>
              </a:ext>
            </a:extLst>
          </p:cNvPr>
          <p:cNvGrpSpPr/>
          <p:nvPr/>
        </p:nvGrpSpPr>
        <p:grpSpPr>
          <a:xfrm>
            <a:off x="793788" y="5316497"/>
            <a:ext cx="13042821" cy="2543652"/>
            <a:chOff x="793790" y="4795242"/>
            <a:chExt cx="13042821" cy="2543652"/>
          </a:xfrm>
        </p:grpSpPr>
        <p:sp>
          <p:nvSpPr>
            <p:cNvPr id="31" name="Shape 29"/>
            <p:cNvSpPr/>
            <p:nvPr/>
          </p:nvSpPr>
          <p:spPr>
            <a:xfrm>
              <a:off x="793790" y="4795242"/>
              <a:ext cx="3520083" cy="185976"/>
            </a:xfrm>
            <a:prstGeom prst="roundRect">
              <a:avLst>
                <a:gd name="adj" fmla="val 12006"/>
              </a:avLst>
            </a:prstGeom>
            <a:solidFill>
              <a:srgbClr val="3E3E3E"/>
            </a:solidFill>
            <a:ln/>
          </p:spPr>
          <p:txBody>
            <a:bodyPr/>
            <a:lstStyle/>
            <a:p>
              <a:endParaRPr lang="pl-PL"/>
            </a:p>
          </p:txBody>
        </p:sp>
        <p:sp>
          <p:nvSpPr>
            <p:cNvPr id="32" name="Shape 30"/>
            <p:cNvSpPr/>
            <p:nvPr/>
          </p:nvSpPr>
          <p:spPr>
            <a:xfrm>
              <a:off x="793790" y="4795242"/>
              <a:ext cx="1724739" cy="185976"/>
            </a:xfrm>
            <a:prstGeom prst="roundRect">
              <a:avLst>
                <a:gd name="adj" fmla="val 12006"/>
              </a:avLst>
            </a:prstGeom>
            <a:solidFill>
              <a:srgbClr val="F56F47"/>
            </a:solidFill>
            <a:ln/>
          </p:spPr>
          <p:txBody>
            <a:bodyPr/>
            <a:lstStyle/>
            <a:p>
              <a:endParaRPr lang="pl-PL"/>
            </a:p>
          </p:txBody>
        </p:sp>
        <p:sp>
          <p:nvSpPr>
            <p:cNvPr id="33" name="Text 31"/>
            <p:cNvSpPr/>
            <p:nvPr/>
          </p:nvSpPr>
          <p:spPr>
            <a:xfrm>
              <a:off x="4425434" y="4795242"/>
              <a:ext cx="622935" cy="185976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1450"/>
                </a:lnSpc>
                <a:buNone/>
              </a:pPr>
              <a:r>
                <a:rPr lang="en-US" sz="1450" dirty="0">
                  <a:solidFill>
                    <a:srgbClr val="BFBFBF"/>
                  </a:solidFill>
                  <a:latin typeface="Instrument Sans Medium" pitchFamily="34" charset="0"/>
                  <a:ea typeface="Instrument Sans Medium" pitchFamily="34" charset="-122"/>
                  <a:cs typeface="Instrument Sans Medium" pitchFamily="34" charset="-120"/>
                </a:rPr>
                <a:t>49,94%</a:t>
              </a:r>
              <a:endParaRPr lang="en-US" sz="1450" dirty="0"/>
            </a:p>
          </p:txBody>
        </p:sp>
        <p:sp>
          <p:nvSpPr>
            <p:cNvPr id="34" name="Text 32"/>
            <p:cNvSpPr/>
            <p:nvPr/>
          </p:nvSpPr>
          <p:spPr>
            <a:xfrm>
              <a:off x="793790" y="5139333"/>
              <a:ext cx="1860590" cy="232529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1800"/>
                </a:lnSpc>
                <a:buNone/>
              </a:pPr>
              <a:r>
                <a:rPr lang="en-US" sz="1450" dirty="0">
                  <a:solidFill>
                    <a:srgbClr val="BFBFBF"/>
                  </a:solidFill>
                  <a:latin typeface="Instrument Sans Medium" pitchFamily="34" charset="0"/>
                  <a:ea typeface="Instrument Sans Medium" pitchFamily="34" charset="-122"/>
                  <a:cs typeface="Instrument Sans Medium" pitchFamily="34" charset="-120"/>
                </a:rPr>
                <a:t>Mazowieckie</a:t>
              </a:r>
              <a:endParaRPr lang="en-US" sz="1450" dirty="0"/>
            </a:p>
          </p:txBody>
        </p:sp>
        <p:sp>
          <p:nvSpPr>
            <p:cNvPr id="35" name="Text 33"/>
            <p:cNvSpPr/>
            <p:nvPr/>
          </p:nvSpPr>
          <p:spPr>
            <a:xfrm>
              <a:off x="793790" y="5438775"/>
              <a:ext cx="4254579" cy="208359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1600"/>
                </a:lnSpc>
                <a:buNone/>
              </a:pPr>
              <a:r>
                <a:rPr lang="en-US" sz="1150" dirty="0">
                  <a:solidFill>
                    <a:srgbClr val="BFBFBF"/>
                  </a:solidFill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6,9 mln noclegów</a:t>
              </a:r>
              <a:endParaRPr lang="en-US" sz="1150" dirty="0"/>
            </a:p>
          </p:txBody>
        </p:sp>
        <p:sp>
          <p:nvSpPr>
            <p:cNvPr id="36" name="Shape 34"/>
            <p:cNvSpPr/>
            <p:nvPr/>
          </p:nvSpPr>
          <p:spPr>
            <a:xfrm>
              <a:off x="5187910" y="4795242"/>
              <a:ext cx="3639503" cy="185976"/>
            </a:xfrm>
            <a:prstGeom prst="roundRect">
              <a:avLst>
                <a:gd name="adj" fmla="val 12006"/>
              </a:avLst>
            </a:prstGeom>
            <a:solidFill>
              <a:srgbClr val="3E3E3E"/>
            </a:solidFill>
            <a:ln/>
          </p:spPr>
          <p:txBody>
            <a:bodyPr/>
            <a:lstStyle/>
            <a:p>
              <a:endParaRPr lang="pl-PL"/>
            </a:p>
          </p:txBody>
        </p:sp>
        <p:sp>
          <p:nvSpPr>
            <p:cNvPr id="37" name="Shape 35"/>
            <p:cNvSpPr/>
            <p:nvPr/>
          </p:nvSpPr>
          <p:spPr>
            <a:xfrm>
              <a:off x="5187910" y="4795242"/>
              <a:ext cx="327541" cy="185976"/>
            </a:xfrm>
            <a:prstGeom prst="roundRect">
              <a:avLst>
                <a:gd name="adj" fmla="val 12006"/>
              </a:avLst>
            </a:prstGeom>
            <a:solidFill>
              <a:srgbClr val="F56F47"/>
            </a:solidFill>
            <a:ln/>
          </p:spPr>
          <p:txBody>
            <a:bodyPr/>
            <a:lstStyle/>
            <a:p>
              <a:endParaRPr lang="pl-PL"/>
            </a:p>
          </p:txBody>
        </p:sp>
        <p:sp>
          <p:nvSpPr>
            <p:cNvPr id="38" name="Text 36"/>
            <p:cNvSpPr/>
            <p:nvPr/>
          </p:nvSpPr>
          <p:spPr>
            <a:xfrm>
              <a:off x="8938974" y="4795242"/>
              <a:ext cx="503515" cy="185976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1450"/>
                </a:lnSpc>
                <a:buNone/>
              </a:pPr>
              <a:r>
                <a:rPr lang="en-US" sz="1450" dirty="0">
                  <a:solidFill>
                    <a:srgbClr val="BFBFBF"/>
                  </a:solidFill>
                  <a:latin typeface="Instrument Sans Medium" pitchFamily="34" charset="0"/>
                  <a:ea typeface="Instrument Sans Medium" pitchFamily="34" charset="-122"/>
                  <a:cs typeface="Instrument Sans Medium" pitchFamily="34" charset="-120"/>
                </a:rPr>
                <a:t>9,85%</a:t>
              </a:r>
              <a:endParaRPr lang="en-US" sz="1450" dirty="0"/>
            </a:p>
          </p:txBody>
        </p:sp>
        <p:sp>
          <p:nvSpPr>
            <p:cNvPr id="39" name="Text 37"/>
            <p:cNvSpPr/>
            <p:nvPr/>
          </p:nvSpPr>
          <p:spPr>
            <a:xfrm>
              <a:off x="5187910" y="5139333"/>
              <a:ext cx="1860590" cy="232529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1800"/>
                </a:lnSpc>
                <a:buNone/>
              </a:pPr>
              <a:r>
                <a:rPr lang="en-US" sz="1450" dirty="0">
                  <a:solidFill>
                    <a:srgbClr val="BFBFBF"/>
                  </a:solidFill>
                  <a:latin typeface="Instrument Sans Medium" pitchFamily="34" charset="0"/>
                  <a:ea typeface="Instrument Sans Medium" pitchFamily="34" charset="-122"/>
                  <a:cs typeface="Instrument Sans Medium" pitchFamily="34" charset="-120"/>
                </a:rPr>
                <a:t>Podkarpackie</a:t>
              </a:r>
              <a:endParaRPr lang="en-US" sz="1450" dirty="0"/>
            </a:p>
          </p:txBody>
        </p:sp>
        <p:sp>
          <p:nvSpPr>
            <p:cNvPr id="40" name="Text 38"/>
            <p:cNvSpPr/>
            <p:nvPr/>
          </p:nvSpPr>
          <p:spPr>
            <a:xfrm>
              <a:off x="5187910" y="5438775"/>
              <a:ext cx="4254579" cy="208359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1600"/>
                </a:lnSpc>
                <a:buNone/>
              </a:pPr>
              <a:r>
                <a:rPr lang="en-US" sz="1150" dirty="0">
                  <a:solidFill>
                    <a:srgbClr val="BFBFBF"/>
                  </a:solidFill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1,4 mln noclegów</a:t>
              </a:r>
              <a:endParaRPr lang="en-US" sz="1150" dirty="0"/>
            </a:p>
          </p:txBody>
        </p:sp>
        <p:sp>
          <p:nvSpPr>
            <p:cNvPr id="41" name="Shape 39"/>
            <p:cNvSpPr/>
            <p:nvPr/>
          </p:nvSpPr>
          <p:spPr>
            <a:xfrm>
              <a:off x="9582031" y="4795242"/>
              <a:ext cx="3664625" cy="185976"/>
            </a:xfrm>
            <a:prstGeom prst="roundRect">
              <a:avLst>
                <a:gd name="adj" fmla="val 12006"/>
              </a:avLst>
            </a:prstGeom>
            <a:solidFill>
              <a:srgbClr val="3E3E3E"/>
            </a:solidFill>
            <a:ln/>
          </p:spPr>
          <p:txBody>
            <a:bodyPr/>
            <a:lstStyle/>
            <a:p>
              <a:endParaRPr lang="pl-PL"/>
            </a:p>
          </p:txBody>
        </p:sp>
        <p:sp>
          <p:nvSpPr>
            <p:cNvPr id="42" name="Shape 40"/>
            <p:cNvSpPr/>
            <p:nvPr/>
          </p:nvSpPr>
          <p:spPr>
            <a:xfrm>
              <a:off x="9582031" y="4795242"/>
              <a:ext cx="256461" cy="185976"/>
            </a:xfrm>
            <a:prstGeom prst="roundRect">
              <a:avLst>
                <a:gd name="adj" fmla="val 12006"/>
              </a:avLst>
            </a:prstGeom>
            <a:solidFill>
              <a:srgbClr val="F56F47"/>
            </a:solidFill>
            <a:ln/>
          </p:spPr>
          <p:txBody>
            <a:bodyPr/>
            <a:lstStyle/>
            <a:p>
              <a:endParaRPr lang="pl-PL"/>
            </a:p>
          </p:txBody>
        </p:sp>
        <p:sp>
          <p:nvSpPr>
            <p:cNvPr id="43" name="Text 41"/>
            <p:cNvSpPr/>
            <p:nvPr/>
          </p:nvSpPr>
          <p:spPr>
            <a:xfrm>
              <a:off x="13358217" y="4795242"/>
              <a:ext cx="478393" cy="185976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1450"/>
                </a:lnSpc>
                <a:buNone/>
              </a:pPr>
              <a:r>
                <a:rPr lang="en-US" sz="1450" dirty="0">
                  <a:solidFill>
                    <a:srgbClr val="BFBFBF"/>
                  </a:solidFill>
                  <a:latin typeface="Instrument Sans Medium" pitchFamily="34" charset="0"/>
                  <a:ea typeface="Instrument Sans Medium" pitchFamily="34" charset="-122"/>
                  <a:cs typeface="Instrument Sans Medium" pitchFamily="34" charset="-120"/>
                </a:rPr>
                <a:t>7,53%</a:t>
              </a:r>
              <a:endParaRPr lang="en-US" sz="1450" dirty="0"/>
            </a:p>
          </p:txBody>
        </p:sp>
        <p:sp>
          <p:nvSpPr>
            <p:cNvPr id="44" name="Text 42"/>
            <p:cNvSpPr/>
            <p:nvPr/>
          </p:nvSpPr>
          <p:spPr>
            <a:xfrm>
              <a:off x="9582031" y="5139333"/>
              <a:ext cx="1860590" cy="232529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1800"/>
                </a:lnSpc>
                <a:buNone/>
              </a:pPr>
              <a:r>
                <a:rPr lang="en-US" sz="1450" dirty="0">
                  <a:solidFill>
                    <a:srgbClr val="BFBFBF"/>
                  </a:solidFill>
                  <a:latin typeface="Instrument Sans Medium" pitchFamily="34" charset="0"/>
                  <a:ea typeface="Instrument Sans Medium" pitchFamily="34" charset="-122"/>
                  <a:cs typeface="Instrument Sans Medium" pitchFamily="34" charset="-120"/>
                </a:rPr>
                <a:t>Małopolskie</a:t>
              </a:r>
              <a:endParaRPr lang="en-US" sz="1450" dirty="0"/>
            </a:p>
          </p:txBody>
        </p:sp>
        <p:sp>
          <p:nvSpPr>
            <p:cNvPr id="45" name="Text 43"/>
            <p:cNvSpPr/>
            <p:nvPr/>
          </p:nvSpPr>
          <p:spPr>
            <a:xfrm>
              <a:off x="9582031" y="5438775"/>
              <a:ext cx="4254579" cy="208359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1600"/>
                </a:lnSpc>
                <a:buNone/>
              </a:pPr>
              <a:r>
                <a:rPr lang="en-US" sz="1150" dirty="0">
                  <a:solidFill>
                    <a:srgbClr val="BFBFBF"/>
                  </a:solidFill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1,1 mln noclegów</a:t>
              </a:r>
              <a:endParaRPr lang="en-US" sz="1150" dirty="0"/>
            </a:p>
          </p:txBody>
        </p:sp>
        <p:sp>
          <p:nvSpPr>
            <p:cNvPr id="46" name="Shape 44"/>
            <p:cNvSpPr/>
            <p:nvPr/>
          </p:nvSpPr>
          <p:spPr>
            <a:xfrm>
              <a:off x="793790" y="5944791"/>
              <a:ext cx="3666530" cy="185976"/>
            </a:xfrm>
            <a:prstGeom prst="roundRect">
              <a:avLst>
                <a:gd name="adj" fmla="val 12006"/>
              </a:avLst>
            </a:prstGeom>
            <a:solidFill>
              <a:srgbClr val="3E3E3E"/>
            </a:solidFill>
            <a:ln/>
          </p:spPr>
          <p:txBody>
            <a:bodyPr/>
            <a:lstStyle/>
            <a:p>
              <a:endParaRPr lang="pl-PL"/>
            </a:p>
          </p:txBody>
        </p:sp>
        <p:sp>
          <p:nvSpPr>
            <p:cNvPr id="47" name="Shape 45"/>
            <p:cNvSpPr/>
            <p:nvPr/>
          </p:nvSpPr>
          <p:spPr>
            <a:xfrm>
              <a:off x="793790" y="5944791"/>
              <a:ext cx="219908" cy="185976"/>
            </a:xfrm>
            <a:prstGeom prst="roundRect">
              <a:avLst>
                <a:gd name="adj" fmla="val 12006"/>
              </a:avLst>
            </a:prstGeom>
            <a:solidFill>
              <a:srgbClr val="F56F47"/>
            </a:solidFill>
            <a:ln/>
          </p:spPr>
          <p:txBody>
            <a:bodyPr/>
            <a:lstStyle/>
            <a:p>
              <a:endParaRPr lang="pl-PL"/>
            </a:p>
          </p:txBody>
        </p:sp>
        <p:sp>
          <p:nvSpPr>
            <p:cNvPr id="48" name="Text 46"/>
            <p:cNvSpPr/>
            <p:nvPr/>
          </p:nvSpPr>
          <p:spPr>
            <a:xfrm>
              <a:off x="4571881" y="5944791"/>
              <a:ext cx="476488" cy="185976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1450"/>
                </a:lnSpc>
                <a:buNone/>
              </a:pPr>
              <a:r>
                <a:rPr lang="en-US" sz="1450" dirty="0">
                  <a:solidFill>
                    <a:srgbClr val="BFBFBF"/>
                  </a:solidFill>
                  <a:latin typeface="Instrument Sans Medium" pitchFamily="34" charset="0"/>
                  <a:ea typeface="Instrument Sans Medium" pitchFamily="34" charset="-122"/>
                  <a:cs typeface="Instrument Sans Medium" pitchFamily="34" charset="-120"/>
                </a:rPr>
                <a:t>6,10%</a:t>
              </a:r>
              <a:endParaRPr lang="en-US" sz="1450" dirty="0"/>
            </a:p>
          </p:txBody>
        </p:sp>
        <p:sp>
          <p:nvSpPr>
            <p:cNvPr id="49" name="Text 47"/>
            <p:cNvSpPr/>
            <p:nvPr/>
          </p:nvSpPr>
          <p:spPr>
            <a:xfrm>
              <a:off x="793790" y="6288881"/>
              <a:ext cx="1860590" cy="232529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1800"/>
                </a:lnSpc>
                <a:buNone/>
              </a:pPr>
              <a:r>
                <a:rPr lang="en-US" sz="1450" dirty="0">
                  <a:solidFill>
                    <a:srgbClr val="BFBFBF"/>
                  </a:solidFill>
                  <a:latin typeface="Instrument Sans Medium" pitchFamily="34" charset="0"/>
                  <a:ea typeface="Instrument Sans Medium" pitchFamily="34" charset="-122"/>
                  <a:cs typeface="Instrument Sans Medium" pitchFamily="34" charset="-120"/>
                </a:rPr>
                <a:t>Śląskie</a:t>
              </a:r>
              <a:endParaRPr lang="en-US" sz="1450" dirty="0"/>
            </a:p>
          </p:txBody>
        </p:sp>
        <p:sp>
          <p:nvSpPr>
            <p:cNvPr id="50" name="Text 48"/>
            <p:cNvSpPr/>
            <p:nvPr/>
          </p:nvSpPr>
          <p:spPr>
            <a:xfrm>
              <a:off x="793790" y="6588323"/>
              <a:ext cx="4254579" cy="208359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1600"/>
                </a:lnSpc>
                <a:buNone/>
              </a:pPr>
              <a:r>
                <a:rPr lang="en-US" sz="1150" dirty="0">
                  <a:solidFill>
                    <a:srgbClr val="BFBFBF"/>
                  </a:solidFill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856 tys. noclegów</a:t>
              </a:r>
              <a:endParaRPr lang="en-US" sz="1150" dirty="0"/>
            </a:p>
          </p:txBody>
        </p:sp>
        <p:sp>
          <p:nvSpPr>
            <p:cNvPr id="51" name="Shape 49"/>
            <p:cNvSpPr/>
            <p:nvPr/>
          </p:nvSpPr>
          <p:spPr>
            <a:xfrm>
              <a:off x="5187910" y="5944791"/>
              <a:ext cx="3632478" cy="185976"/>
            </a:xfrm>
            <a:prstGeom prst="roundRect">
              <a:avLst>
                <a:gd name="adj" fmla="val 12006"/>
              </a:avLst>
            </a:prstGeom>
            <a:solidFill>
              <a:srgbClr val="3E3E3E"/>
            </a:solidFill>
            <a:ln/>
          </p:spPr>
          <p:txBody>
            <a:bodyPr/>
            <a:lstStyle/>
            <a:p>
              <a:endParaRPr lang="pl-PL"/>
            </a:p>
          </p:txBody>
        </p:sp>
        <p:sp>
          <p:nvSpPr>
            <p:cNvPr id="52" name="Shape 50"/>
            <p:cNvSpPr/>
            <p:nvPr/>
          </p:nvSpPr>
          <p:spPr>
            <a:xfrm>
              <a:off x="5187910" y="5944791"/>
              <a:ext cx="108942" cy="185976"/>
            </a:xfrm>
            <a:prstGeom prst="roundRect">
              <a:avLst>
                <a:gd name="adj" fmla="val 20496"/>
              </a:avLst>
            </a:prstGeom>
            <a:solidFill>
              <a:srgbClr val="F56F47"/>
            </a:solidFill>
            <a:ln/>
          </p:spPr>
          <p:txBody>
            <a:bodyPr/>
            <a:lstStyle/>
            <a:p>
              <a:endParaRPr lang="pl-PL"/>
            </a:p>
          </p:txBody>
        </p:sp>
        <p:sp>
          <p:nvSpPr>
            <p:cNvPr id="53" name="Text 51"/>
            <p:cNvSpPr/>
            <p:nvPr/>
          </p:nvSpPr>
          <p:spPr>
            <a:xfrm>
              <a:off x="8931950" y="5944791"/>
              <a:ext cx="510540" cy="185976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1450"/>
                </a:lnSpc>
                <a:buNone/>
              </a:pPr>
              <a:r>
                <a:rPr lang="en-US" sz="1450" dirty="0">
                  <a:solidFill>
                    <a:srgbClr val="BFBFBF"/>
                  </a:solidFill>
                  <a:latin typeface="Instrument Sans Medium" pitchFamily="34" charset="0"/>
                  <a:ea typeface="Instrument Sans Medium" pitchFamily="34" charset="-122"/>
                  <a:cs typeface="Instrument Sans Medium" pitchFamily="34" charset="-120"/>
                </a:rPr>
                <a:t>3,88%</a:t>
              </a:r>
              <a:endParaRPr lang="en-US" sz="1450" dirty="0"/>
            </a:p>
          </p:txBody>
        </p:sp>
        <p:sp>
          <p:nvSpPr>
            <p:cNvPr id="54" name="Text 52"/>
            <p:cNvSpPr/>
            <p:nvPr/>
          </p:nvSpPr>
          <p:spPr>
            <a:xfrm>
              <a:off x="5187910" y="6288881"/>
              <a:ext cx="1860590" cy="232529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1800"/>
                </a:lnSpc>
                <a:buNone/>
              </a:pPr>
              <a:r>
                <a:rPr lang="en-US" sz="1450" dirty="0">
                  <a:solidFill>
                    <a:srgbClr val="BFBFBF"/>
                  </a:solidFill>
                  <a:latin typeface="Instrument Sans Medium" pitchFamily="34" charset="0"/>
                  <a:ea typeface="Instrument Sans Medium" pitchFamily="34" charset="-122"/>
                  <a:cs typeface="Instrument Sans Medium" pitchFamily="34" charset="-120"/>
                </a:rPr>
                <a:t>Świętokrzyskie</a:t>
              </a:r>
              <a:endParaRPr lang="en-US" sz="1450" dirty="0"/>
            </a:p>
          </p:txBody>
        </p:sp>
        <p:sp>
          <p:nvSpPr>
            <p:cNvPr id="55" name="Text 53"/>
            <p:cNvSpPr/>
            <p:nvPr/>
          </p:nvSpPr>
          <p:spPr>
            <a:xfrm>
              <a:off x="5187910" y="6588323"/>
              <a:ext cx="4254579" cy="208359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1600"/>
                </a:lnSpc>
                <a:buNone/>
              </a:pPr>
              <a:r>
                <a:rPr lang="en-US" sz="1150" dirty="0">
                  <a:solidFill>
                    <a:srgbClr val="BFBFBF"/>
                  </a:solidFill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544 tys. noclegów</a:t>
              </a:r>
              <a:endParaRPr lang="en-US" sz="1150" dirty="0"/>
            </a:p>
          </p:txBody>
        </p:sp>
        <p:sp>
          <p:nvSpPr>
            <p:cNvPr id="56" name="Text 54"/>
            <p:cNvSpPr/>
            <p:nvPr/>
          </p:nvSpPr>
          <p:spPr>
            <a:xfrm>
              <a:off x="793790" y="6922175"/>
              <a:ext cx="13042821" cy="416719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l">
                <a:lnSpc>
                  <a:spcPts val="1600"/>
                </a:lnSpc>
                <a:buNone/>
              </a:pPr>
              <a:r>
                <a:rPr lang="en-US" sz="1150" dirty="0">
                  <a:solidFill>
                    <a:srgbClr val="BFBFBF"/>
                  </a:solidFill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Województwo mazowieckie niezmiennie pozostaje głównym źródłem turystów krajowych dla Lubelszczyzny, generując połowę wszystkich noclegów. Ta niezwykła stabilność procentowa (prawie identyczna w obu latach) przy jednoczesnym spadku liczby bezwzględnej świadczy o proporcjonalnym zmniejszeniu ruchu turystycznego we wszystkich województwach źródłowych.</a:t>
              </a:r>
              <a:endParaRPr lang="en-US" sz="1150" dirty="0"/>
            </a:p>
          </p:txBody>
        </p:sp>
      </p:grpSp>
      <p:cxnSp>
        <p:nvCxnSpPr>
          <p:cNvPr id="58" name="Łącznik prosty 57">
            <a:extLst>
              <a:ext uri="{FF2B5EF4-FFF2-40B4-BE49-F238E27FC236}">
                <a16:creationId xmlns:a16="http://schemas.microsoft.com/office/drawing/2014/main" id="{7D18E5DC-4B62-6FCD-26EF-AFA580843FBE}"/>
              </a:ext>
            </a:extLst>
          </p:cNvPr>
          <p:cNvCxnSpPr/>
          <p:nvPr/>
        </p:nvCxnSpPr>
        <p:spPr>
          <a:xfrm>
            <a:off x="320511" y="4574440"/>
            <a:ext cx="14003518" cy="45841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0" name="Text 0">
            <a:extLst>
              <a:ext uri="{FF2B5EF4-FFF2-40B4-BE49-F238E27FC236}">
                <a16:creationId xmlns:a16="http://schemas.microsoft.com/office/drawing/2014/main" id="{A8F3947A-5AA0-57BD-4156-6A4840251CC7}"/>
              </a:ext>
            </a:extLst>
          </p:cNvPr>
          <p:cNvSpPr/>
          <p:nvPr/>
        </p:nvSpPr>
        <p:spPr>
          <a:xfrm>
            <a:off x="827366" y="363131"/>
            <a:ext cx="6299954" cy="5891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4600"/>
              </a:lnSpc>
            </a:pPr>
            <a:r>
              <a:rPr lang="en-US" sz="3700" dirty="0" err="1">
                <a:solidFill>
                  <a:srgbClr val="F56F47"/>
                </a:solidFill>
                <a:latin typeface="Instrument Sans Medium" panose="020B0604020202020204" charset="0"/>
                <a:ea typeface="Instrument Sans Medium" pitchFamily="34" charset="-122"/>
                <a:cs typeface="Instrument Sans Medium" pitchFamily="34" charset="-120"/>
              </a:rPr>
              <a:t>Turyści</a:t>
            </a:r>
            <a:endParaRPr lang="en-US" sz="3700" dirty="0">
              <a:latin typeface="Instrument Sans Medium" panose="020B0604020202020204" charset="0"/>
            </a:endParaRPr>
          </a:p>
        </p:txBody>
      </p:sp>
      <p:sp>
        <p:nvSpPr>
          <p:cNvPr id="61" name="Text 1">
            <a:extLst>
              <a:ext uri="{FF2B5EF4-FFF2-40B4-BE49-F238E27FC236}">
                <a16:creationId xmlns:a16="http://schemas.microsoft.com/office/drawing/2014/main" id="{987E2106-70C7-A351-479D-12B4E94A2F0D}"/>
              </a:ext>
            </a:extLst>
          </p:cNvPr>
          <p:cNvSpPr/>
          <p:nvPr/>
        </p:nvSpPr>
        <p:spPr>
          <a:xfrm>
            <a:off x="827366" y="1027347"/>
            <a:ext cx="8442484" cy="294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800"/>
              </a:lnSpc>
            </a:pPr>
            <a:r>
              <a:rPr lang="en-US" dirty="0" err="1">
                <a:solidFill>
                  <a:srgbClr val="F56F47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Pochodzenie</a:t>
            </a:r>
            <a:r>
              <a:rPr lang="en-US" dirty="0">
                <a:solidFill>
                  <a:srgbClr val="F56F47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</a:t>
            </a:r>
            <a:r>
              <a:rPr lang="en-US" dirty="0" err="1">
                <a:solidFill>
                  <a:srgbClr val="F56F47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turystów</a:t>
            </a:r>
            <a:r>
              <a:rPr lang="en-US" dirty="0">
                <a:solidFill>
                  <a:srgbClr val="F56F47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</a:t>
            </a:r>
            <a:r>
              <a:rPr lang="en-US" dirty="0" err="1">
                <a:solidFill>
                  <a:srgbClr val="F56F47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krajowych</a:t>
            </a:r>
            <a:r>
              <a:rPr lang="en-US" dirty="0">
                <a:solidFill>
                  <a:srgbClr val="F56F47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- top 5 </a:t>
            </a:r>
            <a:r>
              <a:rPr lang="en-US" dirty="0" err="1">
                <a:solidFill>
                  <a:srgbClr val="F56F47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województw</a:t>
            </a: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upa 21">
            <a:extLst>
              <a:ext uri="{FF2B5EF4-FFF2-40B4-BE49-F238E27FC236}">
                <a16:creationId xmlns:a16="http://schemas.microsoft.com/office/drawing/2014/main" id="{1C6B50F6-911D-E23E-B622-BD0C110C05CF}"/>
              </a:ext>
            </a:extLst>
          </p:cNvPr>
          <p:cNvGrpSpPr/>
          <p:nvPr/>
        </p:nvGrpSpPr>
        <p:grpSpPr>
          <a:xfrm>
            <a:off x="827366" y="2581513"/>
            <a:ext cx="12217718" cy="4537197"/>
            <a:chOff x="793789" y="2023586"/>
            <a:chExt cx="12217718" cy="4537197"/>
          </a:xfrm>
        </p:grpSpPr>
        <p:sp>
          <p:nvSpPr>
            <p:cNvPr id="4" name="Text 2"/>
            <p:cNvSpPr/>
            <p:nvPr/>
          </p:nvSpPr>
          <p:spPr>
            <a:xfrm>
              <a:off x="793790" y="2023586"/>
              <a:ext cx="4281726" cy="557927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ts val="21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750" b="0" i="0" u="none" strike="noStrike" kern="1200" cap="none" spc="0" normalizeH="0" baseline="0" noProof="0" dirty="0">
                  <a:ln>
                    <a:noFill/>
                  </a:ln>
                  <a:solidFill>
                    <a:srgbClr val="F56F47"/>
                  </a:solidFill>
                  <a:effectLst/>
                  <a:uLnTx/>
                  <a:uFillTx/>
                  <a:latin typeface="Instrument Sans Medium" pitchFamily="34" charset="0"/>
                  <a:ea typeface="Instrument Sans Medium" pitchFamily="34" charset="-122"/>
                  <a:cs typeface="Instrument Sans Medium" pitchFamily="34" charset="-120"/>
                </a:rPr>
                <a:t>Struktura narodowościowa gości zagranicznych</a:t>
              </a:r>
              <a:endParaRPr kumimoji="0" lang="en-US" sz="17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ext 3"/>
            <p:cNvSpPr/>
            <p:nvPr/>
          </p:nvSpPr>
          <p:spPr>
            <a:xfrm>
              <a:off x="793789" y="2742248"/>
              <a:ext cx="5075383" cy="1628775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marR="0" lvl="0" indent="0" defTabSz="914400" rtl="0" eaLnBrk="1" fontAlgn="auto" latinLnBrk="0" hangingPunct="1">
                <a:lnSpc>
                  <a:spcPts val="21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BFBFBF"/>
                  </a:solidFill>
                  <a:effectLst/>
                  <a:uLnTx/>
                  <a:uFillTx/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Turystyka zagraniczna w województwie lubelskim w 2024 roku była w dominującej części zdeterminowana przez sytuację w Ukrainie. Turyści ukraińscy wygenerowali 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BFBFBF"/>
                  </a:solidFill>
                  <a:effectLst/>
                  <a:uLnTx/>
                  <a:uFillTx/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14,5 miliona noclegów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BFBFBF"/>
                  </a:solidFill>
                  <a:effectLst/>
                  <a:uLnTx/>
                  <a:uFillTx/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, co stanowiło około 89% wszystkich noclegów zagranicznych.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ext 4"/>
            <p:cNvSpPr/>
            <p:nvPr/>
          </p:nvSpPr>
          <p:spPr>
            <a:xfrm>
              <a:off x="793790" y="4515683"/>
              <a:ext cx="4281726" cy="81438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ts val="21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BFBFBF"/>
                  </a:solidFill>
                  <a:effectLst/>
                  <a:uLnTx/>
                  <a:uFillTx/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Wyłączając noclegi związane z Ukrainą, struktura turystów zagranicznych przedstawia się następująco: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ext 5"/>
            <p:cNvSpPr/>
            <p:nvPr/>
          </p:nvSpPr>
          <p:spPr>
            <a:xfrm>
              <a:off x="793790" y="5474732"/>
              <a:ext cx="4281726" cy="1086051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342900" marR="0" lvl="0" indent="-342900" algn="l" defTabSz="914400" rtl="0" eaLnBrk="1" fontAlgn="auto" latinLnBrk="0" hangingPunct="1">
                <a:lnSpc>
                  <a:spcPts val="21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100000"/>
                <a:buFontTx/>
                <a:buChar char="•"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BFBFBF"/>
                  </a:solidFill>
                  <a:effectLst/>
                  <a:uLnTx/>
                  <a:uFillTx/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Wielka Brytania - 25%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342900" marR="0" lvl="0" indent="-342900" algn="l" defTabSz="914400" rtl="0" eaLnBrk="1" fontAlgn="auto" latinLnBrk="0" hangingPunct="1">
                <a:lnSpc>
                  <a:spcPts val="21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100000"/>
                <a:buFontTx/>
                <a:buChar char="•"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BFBFBF"/>
                  </a:solidFill>
                  <a:effectLst/>
                  <a:uLnTx/>
                  <a:uFillTx/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Niemcy - 12%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342900" marR="0" lvl="0" indent="-342900" algn="l" defTabSz="914400" rtl="0" eaLnBrk="1" fontAlgn="auto" latinLnBrk="0" hangingPunct="1">
                <a:lnSpc>
                  <a:spcPts val="21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100000"/>
                <a:buFontTx/>
                <a:buChar char="•"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BFBFBF"/>
                  </a:solidFill>
                  <a:effectLst/>
                  <a:uLnTx/>
                  <a:uFillTx/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Francja - 8%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342900" marR="0" lvl="0" indent="-342900" algn="l" defTabSz="914400" rtl="0" eaLnBrk="1" fontAlgn="auto" latinLnBrk="0" hangingPunct="1">
                <a:lnSpc>
                  <a:spcPts val="21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100000"/>
                <a:buFontTx/>
                <a:buChar char="•"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BFBFBF"/>
                  </a:solidFill>
                  <a:effectLst/>
                  <a:uLnTx/>
                  <a:uFillTx/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USA - 6%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8" name="Image 0" descr="preencoded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518904" y="2256711"/>
              <a:ext cx="7492603" cy="3808095"/>
            </a:xfrm>
            <a:prstGeom prst="rect">
              <a:avLst/>
            </a:prstGeom>
          </p:spPr>
        </p:pic>
        <p:sp>
          <p:nvSpPr>
            <p:cNvPr id="9" name="Shape 6"/>
            <p:cNvSpPr/>
            <p:nvPr/>
          </p:nvSpPr>
          <p:spPr>
            <a:xfrm>
              <a:off x="6005751" y="6064806"/>
              <a:ext cx="178594" cy="178594"/>
            </a:xfrm>
            <a:prstGeom prst="roundRect">
              <a:avLst>
                <a:gd name="adj" fmla="val 10240"/>
              </a:avLst>
            </a:prstGeom>
            <a:solidFill>
              <a:srgbClr val="661C06"/>
            </a:solidFill>
            <a:ln/>
          </p:spPr>
          <p:txBody>
            <a:bodyPr/>
            <a:lstStyle/>
            <a:p>
              <a:endParaRPr lang="pl-PL"/>
            </a:p>
          </p:txBody>
        </p:sp>
        <p:sp>
          <p:nvSpPr>
            <p:cNvPr id="10" name="Text 7"/>
            <p:cNvSpPr/>
            <p:nvPr/>
          </p:nvSpPr>
          <p:spPr>
            <a:xfrm>
              <a:off x="6245304" y="6064806"/>
              <a:ext cx="650200" cy="178594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BFBFBF"/>
                  </a:solidFill>
                  <a:effectLst/>
                  <a:uLnTx/>
                  <a:uFillTx/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Ukraina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Shape 8"/>
            <p:cNvSpPr/>
            <p:nvPr/>
          </p:nvSpPr>
          <p:spPr>
            <a:xfrm>
              <a:off x="7047905" y="6064806"/>
              <a:ext cx="178594" cy="178594"/>
            </a:xfrm>
            <a:prstGeom prst="roundRect">
              <a:avLst>
                <a:gd name="adj" fmla="val 10240"/>
              </a:avLst>
            </a:prstGeom>
            <a:solidFill>
              <a:srgbClr val="AD2F09"/>
            </a:solidFill>
            <a:ln/>
          </p:spPr>
          <p:txBody>
            <a:bodyPr/>
            <a:lstStyle/>
            <a:p>
              <a:endParaRPr lang="pl-PL"/>
            </a:p>
          </p:txBody>
        </p:sp>
        <p:sp>
          <p:nvSpPr>
            <p:cNvPr id="12" name="Text 9"/>
            <p:cNvSpPr/>
            <p:nvPr/>
          </p:nvSpPr>
          <p:spPr>
            <a:xfrm>
              <a:off x="7287458" y="6064806"/>
              <a:ext cx="1137047" cy="35718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BFBFBF"/>
                  </a:solidFill>
                  <a:effectLst/>
                  <a:uLnTx/>
                  <a:uFillTx/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Wielka Brytania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Shape 10"/>
            <p:cNvSpPr/>
            <p:nvPr/>
          </p:nvSpPr>
          <p:spPr>
            <a:xfrm>
              <a:off x="8835271" y="6064806"/>
              <a:ext cx="178594" cy="178594"/>
            </a:xfrm>
            <a:prstGeom prst="roundRect">
              <a:avLst>
                <a:gd name="adj" fmla="val 10240"/>
              </a:avLst>
            </a:prstGeom>
            <a:solidFill>
              <a:srgbClr val="F24410"/>
            </a:solidFill>
            <a:ln/>
          </p:spPr>
          <p:txBody>
            <a:bodyPr/>
            <a:lstStyle/>
            <a:p>
              <a:endParaRPr lang="pl-PL"/>
            </a:p>
          </p:txBody>
        </p:sp>
        <p:sp>
          <p:nvSpPr>
            <p:cNvPr id="14" name="Text 11"/>
            <p:cNvSpPr/>
            <p:nvPr/>
          </p:nvSpPr>
          <p:spPr>
            <a:xfrm>
              <a:off x="9074825" y="6064806"/>
              <a:ext cx="620197" cy="178594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BFBFBF"/>
                  </a:solidFill>
                  <a:effectLst/>
                  <a:uLnTx/>
                  <a:uFillTx/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Niemcy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Shape 12"/>
            <p:cNvSpPr/>
            <p:nvPr/>
          </p:nvSpPr>
          <p:spPr>
            <a:xfrm>
              <a:off x="10372487" y="6064806"/>
              <a:ext cx="178594" cy="178594"/>
            </a:xfrm>
            <a:prstGeom prst="roundRect">
              <a:avLst>
                <a:gd name="adj" fmla="val 10240"/>
              </a:avLst>
            </a:prstGeom>
            <a:solidFill>
              <a:srgbClr val="F67C58"/>
            </a:solidFill>
            <a:ln/>
          </p:spPr>
          <p:txBody>
            <a:bodyPr/>
            <a:lstStyle/>
            <a:p>
              <a:endParaRPr lang="pl-PL"/>
            </a:p>
          </p:txBody>
        </p:sp>
        <p:sp>
          <p:nvSpPr>
            <p:cNvPr id="16" name="Text 13"/>
            <p:cNvSpPr/>
            <p:nvPr/>
          </p:nvSpPr>
          <p:spPr>
            <a:xfrm>
              <a:off x="10612041" y="6064806"/>
              <a:ext cx="603885" cy="178594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BFBFBF"/>
                  </a:solidFill>
                  <a:effectLst/>
                  <a:uLnTx/>
                  <a:uFillTx/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Francja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Shape 14"/>
            <p:cNvSpPr/>
            <p:nvPr/>
          </p:nvSpPr>
          <p:spPr>
            <a:xfrm>
              <a:off x="11634907" y="6064806"/>
              <a:ext cx="178594" cy="178594"/>
            </a:xfrm>
            <a:prstGeom prst="roundRect">
              <a:avLst>
                <a:gd name="adj" fmla="val 10240"/>
              </a:avLst>
            </a:prstGeom>
            <a:solidFill>
              <a:srgbClr val="FAB49F"/>
            </a:solidFill>
            <a:ln/>
          </p:spPr>
          <p:txBody>
            <a:bodyPr/>
            <a:lstStyle/>
            <a:p>
              <a:endParaRPr lang="pl-PL"/>
            </a:p>
          </p:txBody>
        </p:sp>
        <p:sp>
          <p:nvSpPr>
            <p:cNvPr id="18" name="Text 15"/>
            <p:cNvSpPr/>
            <p:nvPr/>
          </p:nvSpPr>
          <p:spPr>
            <a:xfrm>
              <a:off x="11874460" y="6064806"/>
              <a:ext cx="369332" cy="178594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BFBFBF"/>
                  </a:solidFill>
                  <a:effectLst/>
                  <a:uLnTx/>
                  <a:uFillTx/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Inne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0" name="Text 0">
            <a:extLst>
              <a:ext uri="{FF2B5EF4-FFF2-40B4-BE49-F238E27FC236}">
                <a16:creationId xmlns:a16="http://schemas.microsoft.com/office/drawing/2014/main" id="{B48E2457-351D-D697-735D-47E99B0913CE}"/>
              </a:ext>
            </a:extLst>
          </p:cNvPr>
          <p:cNvSpPr/>
          <p:nvPr/>
        </p:nvSpPr>
        <p:spPr>
          <a:xfrm>
            <a:off x="827366" y="363131"/>
            <a:ext cx="6299954" cy="5891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4600"/>
              </a:lnSpc>
            </a:pPr>
            <a:r>
              <a:rPr lang="en-US" sz="3700" dirty="0" err="1">
                <a:solidFill>
                  <a:srgbClr val="F56F47"/>
                </a:solidFill>
                <a:latin typeface="Instrument Sans Medium" panose="020B0604020202020204" charset="0"/>
                <a:ea typeface="Instrument Sans Medium" pitchFamily="34" charset="-122"/>
                <a:cs typeface="Instrument Sans Medium" pitchFamily="34" charset="-120"/>
              </a:rPr>
              <a:t>Turyści</a:t>
            </a:r>
            <a:r>
              <a:rPr lang="pl-PL" sz="3700" dirty="0">
                <a:solidFill>
                  <a:srgbClr val="F56F47"/>
                </a:solidFill>
                <a:latin typeface="Instrument Sans Medium" panose="020B0604020202020204" charset="0"/>
                <a:ea typeface="Instrument Sans Medium" pitchFamily="34" charset="-122"/>
                <a:cs typeface="Instrument Sans Medium" pitchFamily="34" charset="-120"/>
              </a:rPr>
              <a:t> -2024</a:t>
            </a:r>
            <a:endParaRPr lang="en-US" sz="3700" dirty="0">
              <a:latin typeface="Instrument Sans Medium" panose="020B0604020202020204" charset="0"/>
            </a:endParaRPr>
          </a:p>
        </p:txBody>
      </p:sp>
      <p:sp>
        <p:nvSpPr>
          <p:cNvPr id="21" name="Text 1">
            <a:extLst>
              <a:ext uri="{FF2B5EF4-FFF2-40B4-BE49-F238E27FC236}">
                <a16:creationId xmlns:a16="http://schemas.microsoft.com/office/drawing/2014/main" id="{F56576CB-0075-C0EB-4167-266769A9DBD3}"/>
              </a:ext>
            </a:extLst>
          </p:cNvPr>
          <p:cNvSpPr/>
          <p:nvPr/>
        </p:nvSpPr>
        <p:spPr>
          <a:xfrm>
            <a:off x="827366" y="1027347"/>
            <a:ext cx="8442484" cy="294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lvl="0">
              <a:lnSpc>
                <a:spcPts val="2150"/>
              </a:lnSpc>
              <a:defRPr/>
            </a:pPr>
            <a:r>
              <a:rPr lang="en-US" dirty="0" err="1">
                <a:solidFill>
                  <a:srgbClr val="F56F47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Pochodzenie</a:t>
            </a:r>
            <a:r>
              <a:rPr lang="en-US" dirty="0">
                <a:solidFill>
                  <a:srgbClr val="F56F47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</a:t>
            </a:r>
            <a:r>
              <a:rPr lang="en-US" dirty="0" err="1">
                <a:solidFill>
                  <a:srgbClr val="F56F47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turystów</a:t>
            </a:r>
            <a:r>
              <a:rPr lang="en-US" dirty="0">
                <a:solidFill>
                  <a:srgbClr val="F56F47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</a:t>
            </a:r>
            <a:r>
              <a:rPr lang="en-US" dirty="0" err="1">
                <a:solidFill>
                  <a:srgbClr val="F56F47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zagranicznych</a:t>
            </a:r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upa 24">
            <a:extLst>
              <a:ext uri="{FF2B5EF4-FFF2-40B4-BE49-F238E27FC236}">
                <a16:creationId xmlns:a16="http://schemas.microsoft.com/office/drawing/2014/main" id="{88F41DB7-A5BC-31F0-2D03-50DDE1B6ACB0}"/>
              </a:ext>
            </a:extLst>
          </p:cNvPr>
          <p:cNvGrpSpPr/>
          <p:nvPr/>
        </p:nvGrpSpPr>
        <p:grpSpPr>
          <a:xfrm>
            <a:off x="793790" y="2588241"/>
            <a:ext cx="13655857" cy="4302112"/>
            <a:chOff x="793790" y="1846778"/>
            <a:chExt cx="13655857" cy="4302112"/>
          </a:xfrm>
        </p:grpSpPr>
        <p:pic>
          <p:nvPicPr>
            <p:cNvPr id="4" name="Image 0" descr="preencoded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6880" y="2051474"/>
              <a:ext cx="7083623" cy="3598902"/>
            </a:xfrm>
            <a:prstGeom prst="rect">
              <a:avLst/>
            </a:prstGeom>
          </p:spPr>
        </p:pic>
        <p:sp>
          <p:nvSpPr>
            <p:cNvPr id="5" name="Shape 2"/>
            <p:cNvSpPr/>
            <p:nvPr/>
          </p:nvSpPr>
          <p:spPr>
            <a:xfrm>
              <a:off x="793790" y="5811467"/>
              <a:ext cx="168593" cy="168593"/>
            </a:xfrm>
            <a:prstGeom prst="roundRect">
              <a:avLst>
                <a:gd name="adj" fmla="val 10847"/>
              </a:avLst>
            </a:prstGeom>
            <a:solidFill>
              <a:srgbClr val="661C06"/>
            </a:solidFill>
            <a:ln/>
          </p:spPr>
          <p:txBody>
            <a:bodyPr/>
            <a:lstStyle/>
            <a:p>
              <a:endParaRPr lang="pl-PL"/>
            </a:p>
          </p:txBody>
        </p:sp>
        <p:sp>
          <p:nvSpPr>
            <p:cNvPr id="6" name="Text 3"/>
            <p:cNvSpPr/>
            <p:nvPr/>
          </p:nvSpPr>
          <p:spPr>
            <a:xfrm>
              <a:off x="1023342" y="5811467"/>
              <a:ext cx="613767" cy="168712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ts val="13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0" i="0" u="none" strike="noStrike" kern="1200" cap="none" spc="0" normalizeH="0" baseline="0" noProof="0" dirty="0">
                  <a:ln>
                    <a:noFill/>
                  </a:ln>
                  <a:solidFill>
                    <a:srgbClr val="BFBFBF"/>
                  </a:solidFill>
                  <a:effectLst/>
                  <a:uLnTx/>
                  <a:uFillTx/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Ukraina</a:t>
              </a:r>
              <a:endPara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Shape 4"/>
            <p:cNvSpPr/>
            <p:nvPr/>
          </p:nvSpPr>
          <p:spPr>
            <a:xfrm>
              <a:off x="1999774" y="5811467"/>
              <a:ext cx="168593" cy="168593"/>
            </a:xfrm>
            <a:prstGeom prst="roundRect">
              <a:avLst>
                <a:gd name="adj" fmla="val 10847"/>
              </a:avLst>
            </a:prstGeom>
            <a:solidFill>
              <a:srgbClr val="A12C09"/>
            </a:solidFill>
            <a:ln/>
          </p:spPr>
          <p:txBody>
            <a:bodyPr/>
            <a:lstStyle/>
            <a:p>
              <a:endParaRPr lang="pl-PL"/>
            </a:p>
          </p:txBody>
        </p:sp>
        <p:sp>
          <p:nvSpPr>
            <p:cNvPr id="8" name="Text 5"/>
            <p:cNvSpPr/>
            <p:nvPr/>
          </p:nvSpPr>
          <p:spPr>
            <a:xfrm>
              <a:off x="2229326" y="5811467"/>
              <a:ext cx="824032" cy="337423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ts val="13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0" i="0" u="none" strike="noStrike" kern="1200" cap="none" spc="0" normalizeH="0" baseline="0" noProof="0" dirty="0">
                  <a:ln>
                    <a:noFill/>
                  </a:ln>
                  <a:solidFill>
                    <a:srgbClr val="BFBFBF"/>
                  </a:solidFill>
                  <a:effectLst/>
                  <a:uLnTx/>
                  <a:uFillTx/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Wielka Brytania</a:t>
              </a:r>
              <a:endPara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Shape 6"/>
            <p:cNvSpPr/>
            <p:nvPr/>
          </p:nvSpPr>
          <p:spPr>
            <a:xfrm>
              <a:off x="3205758" y="5811467"/>
              <a:ext cx="168593" cy="168593"/>
            </a:xfrm>
            <a:prstGeom prst="roundRect">
              <a:avLst>
                <a:gd name="adj" fmla="val 10847"/>
              </a:avLst>
            </a:prstGeom>
            <a:solidFill>
              <a:srgbClr val="DD3C0C"/>
            </a:solidFill>
            <a:ln/>
          </p:spPr>
          <p:txBody>
            <a:bodyPr/>
            <a:lstStyle/>
            <a:p>
              <a:endParaRPr lang="pl-PL"/>
            </a:p>
          </p:txBody>
        </p:sp>
        <p:sp>
          <p:nvSpPr>
            <p:cNvPr id="10" name="Text 7"/>
            <p:cNvSpPr/>
            <p:nvPr/>
          </p:nvSpPr>
          <p:spPr>
            <a:xfrm>
              <a:off x="3435310" y="5811467"/>
              <a:ext cx="585549" cy="168712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ts val="13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0" i="0" u="none" strike="noStrike" kern="1200" cap="none" spc="0" normalizeH="0" baseline="0" noProof="0" dirty="0">
                  <a:ln>
                    <a:noFill/>
                  </a:ln>
                  <a:solidFill>
                    <a:srgbClr val="BFBFBF"/>
                  </a:solidFill>
                  <a:effectLst/>
                  <a:uLnTx/>
                  <a:uFillTx/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Niemcy</a:t>
              </a:r>
              <a:endPara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Shape 8"/>
            <p:cNvSpPr/>
            <p:nvPr/>
          </p:nvSpPr>
          <p:spPr>
            <a:xfrm>
              <a:off x="4411742" y="5811467"/>
              <a:ext cx="168593" cy="168593"/>
            </a:xfrm>
            <a:prstGeom prst="roundRect">
              <a:avLst>
                <a:gd name="adj" fmla="val 10847"/>
              </a:avLst>
            </a:prstGeom>
            <a:solidFill>
              <a:srgbClr val="F46034"/>
            </a:solidFill>
            <a:ln/>
          </p:spPr>
          <p:txBody>
            <a:bodyPr/>
            <a:lstStyle/>
            <a:p>
              <a:endParaRPr lang="pl-PL"/>
            </a:p>
          </p:txBody>
        </p:sp>
        <p:sp>
          <p:nvSpPr>
            <p:cNvPr id="12" name="Text 9"/>
            <p:cNvSpPr/>
            <p:nvPr/>
          </p:nvSpPr>
          <p:spPr>
            <a:xfrm>
              <a:off x="4641294" y="5811467"/>
              <a:ext cx="570071" cy="168712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ts val="13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0" i="0" u="none" strike="noStrike" kern="1200" cap="none" spc="0" normalizeH="0" baseline="0" noProof="0" dirty="0">
                  <a:ln>
                    <a:noFill/>
                  </a:ln>
                  <a:solidFill>
                    <a:srgbClr val="BFBFBF"/>
                  </a:solidFill>
                  <a:effectLst/>
                  <a:uLnTx/>
                  <a:uFillTx/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Francja</a:t>
              </a:r>
              <a:endPara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Shape 10"/>
            <p:cNvSpPr/>
            <p:nvPr/>
          </p:nvSpPr>
          <p:spPr>
            <a:xfrm>
              <a:off x="5617726" y="5811467"/>
              <a:ext cx="168593" cy="168593"/>
            </a:xfrm>
            <a:prstGeom prst="roundRect">
              <a:avLst>
                <a:gd name="adj" fmla="val 10847"/>
              </a:avLst>
            </a:prstGeom>
            <a:solidFill>
              <a:srgbClr val="F78F6F"/>
            </a:solidFill>
            <a:ln/>
          </p:spPr>
          <p:txBody>
            <a:bodyPr/>
            <a:lstStyle/>
            <a:p>
              <a:endParaRPr lang="pl-PL"/>
            </a:p>
          </p:txBody>
        </p:sp>
        <p:sp>
          <p:nvSpPr>
            <p:cNvPr id="14" name="Text 11"/>
            <p:cNvSpPr/>
            <p:nvPr/>
          </p:nvSpPr>
          <p:spPr>
            <a:xfrm>
              <a:off x="5847278" y="5811467"/>
              <a:ext cx="704850" cy="168712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ts val="13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0" i="0" u="none" strike="noStrike" kern="1200" cap="none" spc="0" normalizeH="0" baseline="0" noProof="0" dirty="0">
                  <a:ln>
                    <a:noFill/>
                  </a:ln>
                  <a:solidFill>
                    <a:srgbClr val="BFBFBF"/>
                  </a:solidFill>
                  <a:effectLst/>
                  <a:uLnTx/>
                  <a:uFillTx/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Holandia</a:t>
              </a:r>
              <a:endPara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Shape 12"/>
            <p:cNvSpPr/>
            <p:nvPr/>
          </p:nvSpPr>
          <p:spPr>
            <a:xfrm>
              <a:off x="6823710" y="5811467"/>
              <a:ext cx="168593" cy="168593"/>
            </a:xfrm>
            <a:prstGeom prst="roundRect">
              <a:avLst>
                <a:gd name="adj" fmla="val 10847"/>
              </a:avLst>
            </a:prstGeom>
            <a:solidFill>
              <a:srgbClr val="FABDAB"/>
            </a:solidFill>
            <a:ln/>
          </p:spPr>
          <p:txBody>
            <a:bodyPr/>
            <a:lstStyle/>
            <a:p>
              <a:endParaRPr lang="pl-PL"/>
            </a:p>
          </p:txBody>
        </p:sp>
        <p:sp>
          <p:nvSpPr>
            <p:cNvPr id="16" name="Text 13"/>
            <p:cNvSpPr/>
            <p:nvPr/>
          </p:nvSpPr>
          <p:spPr>
            <a:xfrm>
              <a:off x="7053262" y="5811467"/>
              <a:ext cx="348615" cy="168712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ts val="13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0" i="0" u="none" strike="noStrike" kern="1200" cap="none" spc="0" normalizeH="0" baseline="0" noProof="0" dirty="0">
                  <a:ln>
                    <a:noFill/>
                  </a:ln>
                  <a:solidFill>
                    <a:srgbClr val="BFBFBF"/>
                  </a:solidFill>
                  <a:effectLst/>
                  <a:uLnTx/>
                  <a:uFillTx/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Inne</a:t>
              </a:r>
              <a:endPara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Text 14"/>
            <p:cNvSpPr/>
            <p:nvPr/>
          </p:nvSpPr>
          <p:spPr>
            <a:xfrm>
              <a:off x="9546669" y="1846778"/>
              <a:ext cx="4297442" cy="526971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ts val="20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50" b="0" i="0" u="none" strike="noStrike" kern="1200" cap="none" spc="0" normalizeH="0" baseline="0" noProof="0" dirty="0">
                  <a:ln>
                    <a:noFill/>
                  </a:ln>
                  <a:solidFill>
                    <a:srgbClr val="F56F47"/>
                  </a:solidFill>
                  <a:effectLst/>
                  <a:uLnTx/>
                  <a:uFillTx/>
                  <a:latin typeface="Instrument Sans Medium" pitchFamily="34" charset="0"/>
                  <a:ea typeface="Instrument Sans Medium" pitchFamily="34" charset="-122"/>
                  <a:cs typeface="Instrument Sans Medium" pitchFamily="34" charset="-120"/>
                </a:rPr>
                <a:t>Zmiany w strukturze turystów zagranicznych</a:t>
              </a:r>
              <a:endParaRPr kumimoji="0" lang="en-US" sz="16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ext 15"/>
            <p:cNvSpPr/>
            <p:nvPr/>
          </p:nvSpPr>
          <p:spPr>
            <a:xfrm>
              <a:off x="9546669" y="2517100"/>
              <a:ext cx="4902978" cy="14980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ts val="19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0" i="0" u="none" strike="noStrike" kern="1200" cap="none" spc="0" normalizeH="0" baseline="0" noProof="0" dirty="0">
                  <a:ln>
                    <a:noFill/>
                  </a:ln>
                  <a:solidFill>
                    <a:srgbClr val="BFBFBF"/>
                  </a:solidFill>
                  <a:effectLst/>
                  <a:uLnTx/>
                  <a:uFillTx/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W 2025 roku turyści z Ukrainy wygenerowali </a:t>
              </a:r>
              <a:r>
                <a:rPr kumimoji="0" lang="en-US" sz="1300" b="1" i="0" u="none" strike="noStrike" kern="1200" cap="none" spc="0" normalizeH="0" baseline="0" noProof="0" dirty="0">
                  <a:ln>
                    <a:noFill/>
                  </a:ln>
                  <a:solidFill>
                    <a:srgbClr val="BFBFBF"/>
                  </a:solidFill>
                  <a:effectLst/>
                  <a:uLnTx/>
                  <a:uFillTx/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8,6 miliona noclegów</a:t>
              </a:r>
              <a:r>
                <a:rPr kumimoji="0" lang="en-US" sz="1300" b="0" i="0" u="none" strike="noStrike" kern="1200" cap="none" spc="0" normalizeH="0" baseline="0" noProof="0" dirty="0">
                  <a:ln>
                    <a:noFill/>
                  </a:ln>
                  <a:solidFill>
                    <a:srgbClr val="BFBFBF"/>
                  </a:solidFill>
                  <a:effectLst/>
                  <a:uLnTx/>
                  <a:uFillTx/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, co stanowiło 67,2% wszystkich noclegów zagranicznych. Znaczący spadek liczby bezwzględnej (-40,7%) oraz procentowej udziału świadczy o rozpoczętym procesie normalizacji struktury turystyki zagranicznej w regionie.</a:t>
              </a:r>
              <a:endPara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Text 16"/>
            <p:cNvSpPr/>
            <p:nvPr/>
          </p:nvSpPr>
          <p:spPr>
            <a:xfrm>
              <a:off x="9546669" y="4144089"/>
              <a:ext cx="4297442" cy="249674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ts val="19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0" i="0" u="none" strike="noStrike" kern="1200" cap="none" spc="0" normalizeH="0" baseline="0" noProof="0" dirty="0">
                  <a:ln>
                    <a:noFill/>
                  </a:ln>
                  <a:solidFill>
                    <a:srgbClr val="BFBFBF"/>
                  </a:solidFill>
                  <a:effectLst/>
                  <a:uLnTx/>
                  <a:uFillTx/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Struktura narodowościowa turystów spoza Ukrainy:</a:t>
              </a:r>
              <a:endPara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Text 17"/>
            <p:cNvSpPr/>
            <p:nvPr/>
          </p:nvSpPr>
          <p:spPr>
            <a:xfrm>
              <a:off x="9546669" y="4522708"/>
              <a:ext cx="4297442" cy="998723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342900" marR="0" lvl="0" indent="-342900" algn="l" defTabSz="914400" rtl="0" eaLnBrk="1" fontAlgn="auto" latinLnBrk="0" hangingPunct="1">
                <a:lnSpc>
                  <a:spcPts val="1950"/>
                </a:lnSpc>
                <a:spcBef>
                  <a:spcPts val="0"/>
                </a:spcBef>
                <a:spcAft>
                  <a:spcPts val="0"/>
                </a:spcAft>
                <a:buClrTx/>
                <a:buSzPct val="100000"/>
                <a:buFontTx/>
                <a:buChar char="•"/>
                <a:tabLst/>
                <a:defRPr/>
              </a:pPr>
              <a:r>
                <a:rPr kumimoji="0" lang="en-US" sz="1300" b="0" i="0" u="none" strike="noStrike" kern="1200" cap="none" spc="0" normalizeH="0" baseline="0" noProof="0" dirty="0">
                  <a:ln>
                    <a:noFill/>
                  </a:ln>
                  <a:solidFill>
                    <a:srgbClr val="BFBFBF"/>
                  </a:solidFill>
                  <a:effectLst/>
                  <a:uLnTx/>
                  <a:uFillTx/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Wielka Brytania - 14%</a:t>
              </a:r>
              <a:endPara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342900" marR="0" lvl="0" indent="-342900" algn="l" defTabSz="914400" rtl="0" eaLnBrk="1" fontAlgn="auto" latinLnBrk="0" hangingPunct="1">
                <a:lnSpc>
                  <a:spcPts val="1950"/>
                </a:lnSpc>
                <a:spcBef>
                  <a:spcPts val="0"/>
                </a:spcBef>
                <a:spcAft>
                  <a:spcPts val="0"/>
                </a:spcAft>
                <a:buClrTx/>
                <a:buSzPct val="100000"/>
                <a:buFontTx/>
                <a:buChar char="•"/>
                <a:tabLst/>
                <a:defRPr/>
              </a:pPr>
              <a:r>
                <a:rPr kumimoji="0" lang="en-US" sz="1300" b="0" i="0" u="none" strike="noStrike" kern="1200" cap="none" spc="0" normalizeH="0" baseline="0" noProof="0" dirty="0">
                  <a:ln>
                    <a:noFill/>
                  </a:ln>
                  <a:solidFill>
                    <a:srgbClr val="BFBFBF"/>
                  </a:solidFill>
                  <a:effectLst/>
                  <a:uLnTx/>
                  <a:uFillTx/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Niemcy - 10%</a:t>
              </a:r>
              <a:endPara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342900" marR="0" lvl="0" indent="-342900" algn="l" defTabSz="914400" rtl="0" eaLnBrk="1" fontAlgn="auto" latinLnBrk="0" hangingPunct="1">
                <a:lnSpc>
                  <a:spcPts val="1950"/>
                </a:lnSpc>
                <a:spcBef>
                  <a:spcPts val="0"/>
                </a:spcBef>
                <a:spcAft>
                  <a:spcPts val="0"/>
                </a:spcAft>
                <a:buClrTx/>
                <a:buSzPct val="100000"/>
                <a:buFontTx/>
                <a:buChar char="•"/>
                <a:tabLst/>
                <a:defRPr/>
              </a:pPr>
              <a:r>
                <a:rPr kumimoji="0" lang="en-US" sz="1300" b="0" i="0" u="none" strike="noStrike" kern="1200" cap="none" spc="0" normalizeH="0" baseline="0" noProof="0" dirty="0">
                  <a:ln>
                    <a:noFill/>
                  </a:ln>
                  <a:solidFill>
                    <a:srgbClr val="BFBFBF"/>
                  </a:solidFill>
                  <a:effectLst/>
                  <a:uLnTx/>
                  <a:uFillTx/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Francja - 7%</a:t>
              </a:r>
              <a:endPara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342900" marR="0" lvl="0" indent="-342900" algn="l" defTabSz="914400" rtl="0" eaLnBrk="1" fontAlgn="auto" latinLnBrk="0" hangingPunct="1">
                <a:lnSpc>
                  <a:spcPts val="1950"/>
                </a:lnSpc>
                <a:spcBef>
                  <a:spcPts val="0"/>
                </a:spcBef>
                <a:spcAft>
                  <a:spcPts val="0"/>
                </a:spcAft>
                <a:buClrTx/>
                <a:buSzPct val="100000"/>
                <a:buFontTx/>
                <a:buChar char="•"/>
                <a:tabLst/>
                <a:defRPr/>
              </a:pPr>
              <a:r>
                <a:rPr kumimoji="0" lang="en-US" sz="1300" b="0" i="0" u="none" strike="noStrike" kern="1200" cap="none" spc="0" normalizeH="0" baseline="0" noProof="0" dirty="0">
                  <a:ln>
                    <a:noFill/>
                  </a:ln>
                  <a:solidFill>
                    <a:srgbClr val="BFBFBF"/>
                  </a:solidFill>
                  <a:effectLst/>
                  <a:uLnTx/>
                  <a:uFillTx/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Holandia - 5%</a:t>
              </a:r>
              <a:endPara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3" name="Text 0">
            <a:extLst>
              <a:ext uri="{FF2B5EF4-FFF2-40B4-BE49-F238E27FC236}">
                <a16:creationId xmlns:a16="http://schemas.microsoft.com/office/drawing/2014/main" id="{1E1F8848-1D75-A9BD-73E0-2AA0F6CF77BD}"/>
              </a:ext>
            </a:extLst>
          </p:cNvPr>
          <p:cNvSpPr/>
          <p:nvPr/>
        </p:nvSpPr>
        <p:spPr>
          <a:xfrm>
            <a:off x="827366" y="363131"/>
            <a:ext cx="6299954" cy="5891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4600"/>
              </a:lnSpc>
            </a:pPr>
            <a:r>
              <a:rPr lang="en-US" sz="3700" dirty="0" err="1">
                <a:solidFill>
                  <a:srgbClr val="F56F47"/>
                </a:solidFill>
                <a:latin typeface="Instrument Sans Medium" panose="020B0604020202020204" charset="0"/>
                <a:ea typeface="Instrument Sans Medium" pitchFamily="34" charset="-122"/>
                <a:cs typeface="Instrument Sans Medium" pitchFamily="34" charset="-120"/>
              </a:rPr>
              <a:t>Turyści</a:t>
            </a:r>
            <a:r>
              <a:rPr lang="pl-PL" sz="3700" dirty="0">
                <a:solidFill>
                  <a:srgbClr val="F56F47"/>
                </a:solidFill>
                <a:latin typeface="Instrument Sans Medium" panose="020B0604020202020204" charset="0"/>
                <a:ea typeface="Instrument Sans Medium" pitchFamily="34" charset="-122"/>
                <a:cs typeface="Instrument Sans Medium" pitchFamily="34" charset="-120"/>
              </a:rPr>
              <a:t> -2025</a:t>
            </a:r>
            <a:endParaRPr lang="en-US" sz="3700" dirty="0">
              <a:latin typeface="Instrument Sans Medium" panose="020B0604020202020204" charset="0"/>
            </a:endParaRPr>
          </a:p>
        </p:txBody>
      </p:sp>
      <p:sp>
        <p:nvSpPr>
          <p:cNvPr id="24" name="Text 1">
            <a:extLst>
              <a:ext uri="{FF2B5EF4-FFF2-40B4-BE49-F238E27FC236}">
                <a16:creationId xmlns:a16="http://schemas.microsoft.com/office/drawing/2014/main" id="{8C08E758-E0E9-8C86-1C25-AB2934189E98}"/>
              </a:ext>
            </a:extLst>
          </p:cNvPr>
          <p:cNvSpPr/>
          <p:nvPr/>
        </p:nvSpPr>
        <p:spPr>
          <a:xfrm>
            <a:off x="827366" y="1027347"/>
            <a:ext cx="8442484" cy="294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lvl="0">
              <a:lnSpc>
                <a:spcPts val="2150"/>
              </a:lnSpc>
              <a:defRPr/>
            </a:pPr>
            <a:r>
              <a:rPr lang="en-US" dirty="0" err="1">
                <a:solidFill>
                  <a:srgbClr val="F56F47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Pochodzenie</a:t>
            </a:r>
            <a:r>
              <a:rPr lang="en-US" dirty="0">
                <a:solidFill>
                  <a:srgbClr val="F56F47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</a:t>
            </a:r>
            <a:r>
              <a:rPr lang="en-US" dirty="0" err="1">
                <a:solidFill>
                  <a:srgbClr val="F56F47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turystów</a:t>
            </a:r>
            <a:r>
              <a:rPr lang="en-US" dirty="0">
                <a:solidFill>
                  <a:srgbClr val="F56F47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</a:t>
            </a:r>
            <a:r>
              <a:rPr lang="en-US" dirty="0" err="1">
                <a:solidFill>
                  <a:srgbClr val="F56F47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zagranicznych</a:t>
            </a:r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4567000" y="818981"/>
            <a:ext cx="963216" cy="1203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00"/>
              </a:lnSpc>
              <a:buNone/>
            </a:pPr>
            <a:r>
              <a:rPr lang="en-US" sz="2000" dirty="0">
                <a:solidFill>
                  <a:srgbClr val="F56F47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Rok 2024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4649030" y="1762763"/>
            <a:ext cx="947737" cy="1926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50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44,68%</a:t>
            </a:r>
            <a:endParaRPr lang="en-US" sz="150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4972" y="1219907"/>
            <a:ext cx="1155859" cy="1155859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3297287" y="1709489"/>
            <a:ext cx="1141212" cy="1929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900"/>
              </a:lnSpc>
              <a:buNone/>
            </a:pPr>
            <a:r>
              <a:rPr lang="en-US" sz="100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Kobiety krajowe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4649031" y="3145833"/>
            <a:ext cx="947737" cy="1926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50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55,32%</a:t>
            </a:r>
            <a:endParaRPr lang="en-US" sz="1500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4971" y="2608775"/>
            <a:ext cx="1155859" cy="1155859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3400989" y="3109517"/>
            <a:ext cx="963216" cy="1203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900"/>
              </a:lnSpc>
              <a:buNone/>
            </a:pPr>
            <a:r>
              <a:rPr lang="en-US" sz="100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Mężczyźni krajowi</a:t>
            </a:r>
            <a:endParaRPr lang="en-US" sz="1000" dirty="0"/>
          </a:p>
        </p:txBody>
      </p:sp>
      <p:sp>
        <p:nvSpPr>
          <p:cNvPr id="11" name="Text 7"/>
          <p:cNvSpPr/>
          <p:nvPr/>
        </p:nvSpPr>
        <p:spPr>
          <a:xfrm>
            <a:off x="4649031" y="4526098"/>
            <a:ext cx="947737" cy="1926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50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51%</a:t>
            </a:r>
            <a:endParaRPr lang="en-US" sz="1500" dirty="0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44973" y="3997644"/>
            <a:ext cx="1155859" cy="1155859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3200963" y="4509580"/>
            <a:ext cx="1237536" cy="2525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900"/>
              </a:lnSpc>
              <a:buNone/>
            </a:pPr>
            <a:r>
              <a:rPr lang="en-US" sz="100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Kobiety zagraniczne</a:t>
            </a:r>
            <a:endParaRPr lang="en-US" sz="1000" dirty="0"/>
          </a:p>
        </p:txBody>
      </p:sp>
      <p:sp>
        <p:nvSpPr>
          <p:cNvPr id="14" name="Text 9"/>
          <p:cNvSpPr/>
          <p:nvPr/>
        </p:nvSpPr>
        <p:spPr>
          <a:xfrm>
            <a:off x="4649031" y="5914333"/>
            <a:ext cx="947737" cy="1926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50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49%</a:t>
            </a:r>
            <a:endParaRPr lang="en-US" sz="1500" dirty="0"/>
          </a:p>
        </p:txBody>
      </p:sp>
      <p:pic>
        <p:nvPicPr>
          <p:cNvPr id="1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44973" y="5397460"/>
            <a:ext cx="1155859" cy="1155859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3200963" y="5969210"/>
            <a:ext cx="1155859" cy="3306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900"/>
              </a:lnSpc>
              <a:buNone/>
            </a:pPr>
            <a:r>
              <a:rPr lang="en-US" sz="100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Mężczyźni zagraniczni</a:t>
            </a:r>
            <a:endParaRPr lang="en-US" sz="1000" dirty="0"/>
          </a:p>
        </p:txBody>
      </p:sp>
      <p:sp>
        <p:nvSpPr>
          <p:cNvPr id="17" name="Text 11"/>
          <p:cNvSpPr/>
          <p:nvPr/>
        </p:nvSpPr>
        <p:spPr>
          <a:xfrm>
            <a:off x="9938014" y="798545"/>
            <a:ext cx="963216" cy="1203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00"/>
              </a:lnSpc>
              <a:buNone/>
            </a:pPr>
            <a:r>
              <a:rPr lang="en-US" sz="2000" dirty="0">
                <a:solidFill>
                  <a:srgbClr val="F56F47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Rok 2025</a:t>
            </a:r>
            <a:endParaRPr lang="en-US" sz="2000" dirty="0"/>
          </a:p>
        </p:txBody>
      </p:sp>
      <p:sp>
        <p:nvSpPr>
          <p:cNvPr id="18" name="Text 12"/>
          <p:cNvSpPr/>
          <p:nvPr/>
        </p:nvSpPr>
        <p:spPr>
          <a:xfrm>
            <a:off x="10189369" y="1701515"/>
            <a:ext cx="947737" cy="1926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50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44,41%</a:t>
            </a:r>
            <a:endParaRPr lang="en-US" sz="1500" dirty="0"/>
          </a:p>
        </p:txBody>
      </p:sp>
      <p:pic>
        <p:nvPicPr>
          <p:cNvPr id="19" name="Image 4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85427" y="1219907"/>
            <a:ext cx="1155859" cy="1155859"/>
          </a:xfrm>
          <a:prstGeom prst="rect">
            <a:avLst/>
          </a:prstGeom>
        </p:spPr>
      </p:pic>
      <p:sp>
        <p:nvSpPr>
          <p:cNvPr id="21" name="Text 14"/>
          <p:cNvSpPr/>
          <p:nvPr/>
        </p:nvSpPr>
        <p:spPr>
          <a:xfrm>
            <a:off x="10213492" y="3103432"/>
            <a:ext cx="947737" cy="1926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50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55,59%</a:t>
            </a:r>
            <a:endParaRPr lang="en-US" sz="1500" dirty="0"/>
          </a:p>
        </p:txBody>
      </p:sp>
      <p:pic>
        <p:nvPicPr>
          <p:cNvPr id="22" name="Image 5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98917" y="2563174"/>
            <a:ext cx="1155859" cy="1155859"/>
          </a:xfrm>
          <a:prstGeom prst="rect">
            <a:avLst/>
          </a:prstGeom>
        </p:spPr>
      </p:pic>
      <p:sp>
        <p:nvSpPr>
          <p:cNvPr id="24" name="Text 16"/>
          <p:cNvSpPr/>
          <p:nvPr/>
        </p:nvSpPr>
        <p:spPr>
          <a:xfrm>
            <a:off x="10202977" y="4570210"/>
            <a:ext cx="947737" cy="1926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50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51%</a:t>
            </a:r>
            <a:endParaRPr lang="en-US" sz="1500" dirty="0"/>
          </a:p>
        </p:txBody>
      </p:sp>
      <p:pic>
        <p:nvPicPr>
          <p:cNvPr id="25" name="Image 6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85427" y="4076225"/>
            <a:ext cx="1155859" cy="1155859"/>
          </a:xfrm>
          <a:prstGeom prst="rect">
            <a:avLst/>
          </a:prstGeom>
        </p:spPr>
      </p:pic>
      <p:sp>
        <p:nvSpPr>
          <p:cNvPr id="27" name="Text 18"/>
          <p:cNvSpPr/>
          <p:nvPr/>
        </p:nvSpPr>
        <p:spPr>
          <a:xfrm>
            <a:off x="10271046" y="6073497"/>
            <a:ext cx="947737" cy="1926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50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49%</a:t>
            </a:r>
            <a:endParaRPr lang="en-US" sz="1500" dirty="0"/>
          </a:p>
        </p:txBody>
      </p:sp>
      <p:pic>
        <p:nvPicPr>
          <p:cNvPr id="28" name="Image 7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09430" y="5580815"/>
            <a:ext cx="1155859" cy="1155859"/>
          </a:xfrm>
          <a:prstGeom prst="rect">
            <a:avLst/>
          </a:prstGeom>
        </p:spPr>
      </p:pic>
      <p:sp>
        <p:nvSpPr>
          <p:cNvPr id="32" name="Text 22"/>
          <p:cNvSpPr/>
          <p:nvPr/>
        </p:nvSpPr>
        <p:spPr>
          <a:xfrm>
            <a:off x="408725" y="7125154"/>
            <a:ext cx="10584213" cy="6352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BFBFBF"/>
                </a:solidFill>
                <a:ea typeface="Open Sans" pitchFamily="34" charset="-122"/>
                <a:cs typeface="Open Sans" pitchFamily="34" charset="-120"/>
              </a:rPr>
              <a:t>Wśród turystów krajowych</a:t>
            </a:r>
            <a:r>
              <a:rPr lang="en-US" sz="1400" dirty="0">
                <a:solidFill>
                  <a:srgbClr val="BFBFBF"/>
                </a:solidFill>
                <a:ea typeface="Open Sans" pitchFamily="34" charset="-122"/>
                <a:cs typeface="Open Sans" pitchFamily="34" charset="-120"/>
              </a:rPr>
              <a:t> konsekwentnie </a:t>
            </a:r>
            <a:r>
              <a:rPr lang="en-US" sz="1400" dirty="0" err="1">
                <a:solidFill>
                  <a:srgbClr val="BFBFBF"/>
                </a:solidFill>
                <a:ea typeface="Open Sans" pitchFamily="34" charset="-122"/>
                <a:cs typeface="Open Sans" pitchFamily="34" charset="-120"/>
              </a:rPr>
              <a:t>dominują</a:t>
            </a:r>
            <a:r>
              <a:rPr lang="en-US" sz="1400" dirty="0">
                <a:solidFill>
                  <a:srgbClr val="BFBFBF"/>
                </a:solidFill>
                <a:ea typeface="Open Sans" pitchFamily="34" charset="-122"/>
                <a:cs typeface="Open Sans" pitchFamily="34" charset="-120"/>
              </a:rPr>
              <a:t> </a:t>
            </a:r>
            <a:r>
              <a:rPr lang="en-US" sz="1400" dirty="0" err="1">
                <a:solidFill>
                  <a:srgbClr val="BFBFBF"/>
                </a:solidFill>
                <a:ea typeface="Open Sans" pitchFamily="34" charset="-122"/>
                <a:cs typeface="Open Sans" pitchFamily="34" charset="-120"/>
              </a:rPr>
              <a:t>mężczyźni</a:t>
            </a:r>
            <a:r>
              <a:rPr lang="pl-PL" sz="1400" dirty="0">
                <a:solidFill>
                  <a:srgbClr val="BFBFBF"/>
                </a:solidFill>
                <a:ea typeface="Open Sans" pitchFamily="34" charset="-122"/>
                <a:cs typeface="Open Sans" pitchFamily="34" charset="-120"/>
              </a:rPr>
              <a:t>i</a:t>
            </a:r>
            <a:r>
              <a:rPr lang="en-US" sz="1400" dirty="0">
                <a:solidFill>
                  <a:srgbClr val="BFBFBF"/>
                </a:solidFill>
                <a:ea typeface="Open Sans" pitchFamily="34" charset="-122"/>
                <a:cs typeface="Open Sans" pitchFamily="34" charset="-120"/>
              </a:rPr>
              <a:t>. Może to wynikać z większego udziału podróży służbowych w </a:t>
            </a:r>
            <a:r>
              <a:rPr lang="en-US" sz="1400" dirty="0" err="1">
                <a:solidFill>
                  <a:srgbClr val="BFBFBF"/>
                </a:solidFill>
                <a:ea typeface="Open Sans" pitchFamily="34" charset="-122"/>
                <a:cs typeface="Open Sans" pitchFamily="34" charset="-120"/>
              </a:rPr>
              <a:t>tej</a:t>
            </a:r>
            <a:r>
              <a:rPr lang="en-US" sz="1400" dirty="0">
                <a:solidFill>
                  <a:srgbClr val="BFBFBF"/>
                </a:solidFill>
                <a:ea typeface="Open Sans" pitchFamily="34" charset="-122"/>
                <a:cs typeface="Open Sans" pitchFamily="34" charset="-120"/>
              </a:rPr>
              <a:t> </a:t>
            </a:r>
            <a:r>
              <a:rPr lang="en-US" sz="1400" dirty="0" err="1">
                <a:solidFill>
                  <a:srgbClr val="BFBFBF"/>
                </a:solidFill>
                <a:ea typeface="Open Sans" pitchFamily="34" charset="-122"/>
                <a:cs typeface="Open Sans" pitchFamily="34" charset="-120"/>
              </a:rPr>
              <a:t>kategorii</a:t>
            </a:r>
            <a:r>
              <a:rPr lang="en-US" sz="1400" dirty="0">
                <a:solidFill>
                  <a:srgbClr val="BFBFBF"/>
                </a:solidFill>
                <a:ea typeface="Open Sans" pitchFamily="34" charset="-122"/>
                <a:cs typeface="Open Sans" pitchFamily="34" charset="-120"/>
              </a:rPr>
              <a:t> </a:t>
            </a:r>
            <a:r>
              <a:rPr lang="en-US" sz="1400" dirty="0" err="1">
                <a:solidFill>
                  <a:srgbClr val="BFBFBF"/>
                </a:solidFill>
                <a:ea typeface="Open Sans" pitchFamily="34" charset="-122"/>
                <a:cs typeface="Open Sans" pitchFamily="34" charset="-120"/>
              </a:rPr>
              <a:t>oraz</a:t>
            </a:r>
            <a:r>
              <a:rPr lang="en-US" sz="1400" dirty="0">
                <a:solidFill>
                  <a:srgbClr val="BFBFBF"/>
                </a:solidFill>
                <a:ea typeface="Open Sans" pitchFamily="34" charset="-122"/>
                <a:cs typeface="Open Sans" pitchFamily="34" charset="-120"/>
              </a:rPr>
              <a:t> wyższej mobilności </a:t>
            </a:r>
            <a:r>
              <a:rPr lang="en-US" sz="1400" dirty="0" err="1">
                <a:solidFill>
                  <a:srgbClr val="BFBFBF"/>
                </a:solidFill>
                <a:ea typeface="Open Sans" pitchFamily="34" charset="-122"/>
                <a:cs typeface="Open Sans" pitchFamily="34" charset="-120"/>
              </a:rPr>
              <a:t>zawodowej</a:t>
            </a:r>
            <a:r>
              <a:rPr lang="en-US" sz="1400" dirty="0">
                <a:solidFill>
                  <a:srgbClr val="BFBFBF"/>
                </a:solidFill>
                <a:ea typeface="Open Sans" pitchFamily="34" charset="-122"/>
                <a:cs typeface="Open Sans" pitchFamily="34" charset="-120"/>
              </a:rPr>
              <a:t> </a:t>
            </a:r>
            <a:r>
              <a:rPr lang="en-US" sz="1400" dirty="0" err="1">
                <a:solidFill>
                  <a:srgbClr val="BFBFBF"/>
                </a:solidFill>
                <a:ea typeface="Open Sans" pitchFamily="34" charset="-122"/>
                <a:cs typeface="Open Sans" pitchFamily="34" charset="-120"/>
              </a:rPr>
              <a:t>mężczyzn</a:t>
            </a:r>
            <a:r>
              <a:rPr lang="en-US" sz="10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.</a:t>
            </a:r>
            <a:endParaRPr lang="en-US" sz="1050" dirty="0"/>
          </a:p>
        </p:txBody>
      </p:sp>
      <p:sp>
        <p:nvSpPr>
          <p:cNvPr id="33" name="Text 23"/>
          <p:cNvSpPr/>
          <p:nvPr/>
        </p:nvSpPr>
        <p:spPr>
          <a:xfrm>
            <a:off x="408725" y="7538814"/>
            <a:ext cx="13105256" cy="4802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BFBFBF"/>
                </a:solidFill>
                <a:ea typeface="Open Sans" pitchFamily="34" charset="-122"/>
                <a:cs typeface="Open Sans" pitchFamily="34" charset="-120"/>
              </a:rPr>
              <a:t>Turyści zagraniczni</a:t>
            </a:r>
            <a:r>
              <a:rPr lang="en-US" sz="1400" dirty="0">
                <a:solidFill>
                  <a:srgbClr val="BFBFBF"/>
                </a:solidFill>
                <a:ea typeface="Open Sans" pitchFamily="34" charset="-122"/>
                <a:cs typeface="Open Sans" pitchFamily="34" charset="-120"/>
              </a:rPr>
              <a:t> charakteryzują się niemal idealną równowagą płci z minimalną przewagą kobiet (51%). To odwrotny trend w porównaniu do turystów krajowych i </a:t>
            </a:r>
            <a:r>
              <a:rPr lang="en-US" sz="1400" dirty="0" err="1">
                <a:solidFill>
                  <a:srgbClr val="BFBFBF"/>
                </a:solidFill>
                <a:ea typeface="Open Sans" pitchFamily="34" charset="-122"/>
                <a:cs typeface="Open Sans" pitchFamily="34" charset="-120"/>
              </a:rPr>
              <a:t>może</a:t>
            </a:r>
            <a:r>
              <a:rPr lang="en-US" sz="1400" dirty="0">
                <a:solidFill>
                  <a:srgbClr val="BFBFBF"/>
                </a:solidFill>
                <a:ea typeface="Open Sans" pitchFamily="34" charset="-122"/>
                <a:cs typeface="Open Sans" pitchFamily="34" charset="-120"/>
              </a:rPr>
              <a:t> </a:t>
            </a:r>
            <a:r>
              <a:rPr lang="en-US" sz="1400" dirty="0" err="1">
                <a:solidFill>
                  <a:srgbClr val="BFBFBF"/>
                </a:solidFill>
                <a:ea typeface="Open Sans" pitchFamily="34" charset="-122"/>
                <a:cs typeface="Open Sans" pitchFamily="34" charset="-120"/>
              </a:rPr>
              <a:t>wynikać</a:t>
            </a:r>
            <a:endParaRPr lang="pl-PL" sz="1400" dirty="0">
              <a:solidFill>
                <a:srgbClr val="BFBFBF"/>
              </a:solidFill>
              <a:ea typeface="Open Sans" pitchFamily="34" charset="-122"/>
              <a:cs typeface="Open Sans" pitchFamily="34" charset="-120"/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BFBFBF"/>
                </a:solidFill>
                <a:ea typeface="Open Sans" pitchFamily="34" charset="-122"/>
                <a:cs typeface="Open Sans" pitchFamily="34" charset="-120"/>
              </a:rPr>
              <a:t> ze specyfiki </a:t>
            </a:r>
            <a:r>
              <a:rPr lang="en-US" sz="1400" dirty="0" err="1">
                <a:solidFill>
                  <a:srgbClr val="BFBFBF"/>
                </a:solidFill>
                <a:ea typeface="Open Sans" pitchFamily="34" charset="-122"/>
                <a:cs typeface="Open Sans" pitchFamily="34" charset="-120"/>
              </a:rPr>
              <a:t>turystyki</a:t>
            </a:r>
            <a:r>
              <a:rPr lang="en-US" sz="1400" dirty="0">
                <a:solidFill>
                  <a:srgbClr val="BFBFBF"/>
                </a:solidFill>
                <a:ea typeface="Open Sans" pitchFamily="34" charset="-122"/>
                <a:cs typeface="Open Sans" pitchFamily="34" charset="-120"/>
              </a:rPr>
              <a:t> </a:t>
            </a:r>
            <a:r>
              <a:rPr lang="en-US" sz="1400" dirty="0" err="1">
                <a:solidFill>
                  <a:srgbClr val="BFBFBF"/>
                </a:solidFill>
                <a:ea typeface="Open Sans" pitchFamily="34" charset="-122"/>
                <a:cs typeface="Open Sans" pitchFamily="34" charset="-120"/>
              </a:rPr>
              <a:t>ukraińskiej</a:t>
            </a:r>
            <a:r>
              <a:rPr lang="pl-PL" sz="1400" dirty="0">
                <a:solidFill>
                  <a:srgbClr val="BFBFBF"/>
                </a:solidFill>
                <a:ea typeface="Open Sans" pitchFamily="34" charset="-122"/>
                <a:cs typeface="Open Sans" pitchFamily="34" charset="-120"/>
              </a:rPr>
              <a:t>, </a:t>
            </a:r>
            <a:r>
              <a:rPr lang="en-US" sz="1400" dirty="0" err="1">
                <a:solidFill>
                  <a:srgbClr val="BFBFBF"/>
                </a:solidFill>
                <a:ea typeface="Open Sans" pitchFamily="34" charset="-122"/>
                <a:cs typeface="Open Sans" pitchFamily="34" charset="-120"/>
              </a:rPr>
              <a:t>gdzie</a:t>
            </a:r>
            <a:r>
              <a:rPr lang="en-US" sz="1400" dirty="0">
                <a:solidFill>
                  <a:srgbClr val="BFBFBF"/>
                </a:solidFill>
                <a:ea typeface="Open Sans" pitchFamily="34" charset="-122"/>
                <a:cs typeface="Open Sans" pitchFamily="34" charset="-120"/>
              </a:rPr>
              <a:t> kobiety częściej podróżują z dziećmi</a:t>
            </a:r>
            <a:r>
              <a:rPr lang="en-US" sz="1200" dirty="0">
                <a:solidFill>
                  <a:srgbClr val="BFBFBF"/>
                </a:solidFill>
                <a:ea typeface="Open Sans" pitchFamily="34" charset="-122"/>
                <a:cs typeface="Open Sans" pitchFamily="34" charset="-120"/>
              </a:rPr>
              <a:t>.</a:t>
            </a:r>
            <a:endParaRPr lang="en-US" sz="1200" dirty="0"/>
          </a:p>
        </p:txBody>
      </p:sp>
      <p:sp>
        <p:nvSpPr>
          <p:cNvPr id="35" name="Text 0">
            <a:extLst>
              <a:ext uri="{FF2B5EF4-FFF2-40B4-BE49-F238E27FC236}">
                <a16:creationId xmlns:a16="http://schemas.microsoft.com/office/drawing/2014/main" id="{ADA7E25B-7C2D-6410-2F31-43771C5F7224}"/>
              </a:ext>
            </a:extLst>
          </p:cNvPr>
          <p:cNvSpPr/>
          <p:nvPr/>
        </p:nvSpPr>
        <p:spPr>
          <a:xfrm>
            <a:off x="827366" y="363131"/>
            <a:ext cx="6299954" cy="5891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4600"/>
              </a:lnSpc>
            </a:pPr>
            <a:r>
              <a:rPr lang="en-US" sz="3700" dirty="0" err="1">
                <a:solidFill>
                  <a:srgbClr val="F56F47"/>
                </a:solidFill>
                <a:latin typeface="Instrument Sans Medium" panose="020B0604020202020204" charset="0"/>
                <a:ea typeface="Instrument Sans Medium" pitchFamily="34" charset="-122"/>
                <a:cs typeface="Instrument Sans Medium" pitchFamily="34" charset="-120"/>
              </a:rPr>
              <a:t>Turyści</a:t>
            </a:r>
            <a:endParaRPr lang="en-US" sz="3700" dirty="0">
              <a:latin typeface="Instrument Sans Medium" panose="020B0604020202020204" charset="0"/>
            </a:endParaRPr>
          </a:p>
        </p:txBody>
      </p:sp>
      <p:sp>
        <p:nvSpPr>
          <p:cNvPr id="36" name="Text 1">
            <a:extLst>
              <a:ext uri="{FF2B5EF4-FFF2-40B4-BE49-F238E27FC236}">
                <a16:creationId xmlns:a16="http://schemas.microsoft.com/office/drawing/2014/main" id="{0BB1B629-F159-767B-65C0-F0B8ABA77867}"/>
              </a:ext>
            </a:extLst>
          </p:cNvPr>
          <p:cNvSpPr/>
          <p:nvPr/>
        </p:nvSpPr>
        <p:spPr>
          <a:xfrm>
            <a:off x="827366" y="1027347"/>
            <a:ext cx="8442484" cy="294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lvl="0">
              <a:lnSpc>
                <a:spcPts val="2150"/>
              </a:lnSpc>
              <a:defRPr/>
            </a:pPr>
            <a:r>
              <a:rPr lang="pl-PL" dirty="0">
                <a:solidFill>
                  <a:srgbClr val="F56F47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Struktura płci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7" name="Text 4">
            <a:extLst>
              <a:ext uri="{FF2B5EF4-FFF2-40B4-BE49-F238E27FC236}">
                <a16:creationId xmlns:a16="http://schemas.microsoft.com/office/drawing/2014/main" id="{91DF8DD9-514B-4BDA-3918-090FBE0ADE0E}"/>
              </a:ext>
            </a:extLst>
          </p:cNvPr>
          <p:cNvSpPr/>
          <p:nvPr/>
        </p:nvSpPr>
        <p:spPr>
          <a:xfrm>
            <a:off x="11345228" y="1714596"/>
            <a:ext cx="1141212" cy="1929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900"/>
              </a:lnSpc>
              <a:buNone/>
            </a:pPr>
            <a:r>
              <a:rPr lang="en-US" sz="100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Kobiety krajowe</a:t>
            </a:r>
            <a:endParaRPr lang="en-US" sz="1000" dirty="0"/>
          </a:p>
        </p:txBody>
      </p:sp>
      <p:sp>
        <p:nvSpPr>
          <p:cNvPr id="38" name="Text 10">
            <a:extLst>
              <a:ext uri="{FF2B5EF4-FFF2-40B4-BE49-F238E27FC236}">
                <a16:creationId xmlns:a16="http://schemas.microsoft.com/office/drawing/2014/main" id="{4C437574-2AD0-C55F-477B-74C4155FC595}"/>
              </a:ext>
            </a:extLst>
          </p:cNvPr>
          <p:cNvSpPr/>
          <p:nvPr/>
        </p:nvSpPr>
        <p:spPr>
          <a:xfrm>
            <a:off x="11604228" y="6135548"/>
            <a:ext cx="1155859" cy="3306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900"/>
              </a:lnSpc>
              <a:buNone/>
            </a:pPr>
            <a:r>
              <a:rPr lang="en-US" sz="100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Mężczyźni zagraniczni</a:t>
            </a:r>
            <a:endParaRPr lang="en-US" sz="1000" dirty="0"/>
          </a:p>
        </p:txBody>
      </p:sp>
      <p:sp>
        <p:nvSpPr>
          <p:cNvPr id="39" name="Text 8">
            <a:extLst>
              <a:ext uri="{FF2B5EF4-FFF2-40B4-BE49-F238E27FC236}">
                <a16:creationId xmlns:a16="http://schemas.microsoft.com/office/drawing/2014/main" id="{1420D58F-37BB-D47B-7356-09B1DE6C01F3}"/>
              </a:ext>
            </a:extLst>
          </p:cNvPr>
          <p:cNvSpPr/>
          <p:nvPr/>
        </p:nvSpPr>
        <p:spPr>
          <a:xfrm>
            <a:off x="11522551" y="4570210"/>
            <a:ext cx="1237536" cy="2525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900"/>
              </a:lnSpc>
              <a:buNone/>
            </a:pPr>
            <a:r>
              <a:rPr lang="en-US" sz="100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Kobiety zagraniczne</a:t>
            </a:r>
            <a:endParaRPr lang="en-US" sz="1000" dirty="0"/>
          </a:p>
        </p:txBody>
      </p:sp>
      <p:sp>
        <p:nvSpPr>
          <p:cNvPr id="40" name="Text 6">
            <a:extLst>
              <a:ext uri="{FF2B5EF4-FFF2-40B4-BE49-F238E27FC236}">
                <a16:creationId xmlns:a16="http://schemas.microsoft.com/office/drawing/2014/main" id="{8DAAB6D8-FC88-DA7F-95CA-37152207F90B}"/>
              </a:ext>
            </a:extLst>
          </p:cNvPr>
          <p:cNvSpPr/>
          <p:nvPr/>
        </p:nvSpPr>
        <p:spPr>
          <a:xfrm>
            <a:off x="11522551" y="3090464"/>
            <a:ext cx="963216" cy="1203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900"/>
              </a:lnSpc>
              <a:buNone/>
            </a:pPr>
            <a:r>
              <a:rPr lang="en-US" sz="100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Mężczyźni krajowi</a:t>
            </a:r>
            <a:endParaRPr lang="en-US" sz="1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793790" y="1958221"/>
            <a:ext cx="2356842" cy="294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F56F47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Rok 2024</a:t>
            </a:r>
            <a:endParaRPr lang="en-US" sz="1850" dirty="0"/>
          </a:p>
        </p:txBody>
      </p:sp>
      <p:sp>
        <p:nvSpPr>
          <p:cNvPr id="5" name="Text 3"/>
          <p:cNvSpPr/>
          <p:nvPr/>
        </p:nvSpPr>
        <p:spPr>
          <a:xfrm>
            <a:off x="793790" y="2431971"/>
            <a:ext cx="6291382" cy="2942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b="1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Turyści krajowi:</a:t>
            </a:r>
            <a:endParaRPr lang="en-US" sz="1450" dirty="0"/>
          </a:p>
        </p:txBody>
      </p:sp>
      <p:sp>
        <p:nvSpPr>
          <p:cNvPr id="6" name="Text 4"/>
          <p:cNvSpPr/>
          <p:nvPr/>
        </p:nvSpPr>
        <p:spPr>
          <a:xfrm>
            <a:off x="793790" y="2887385"/>
            <a:ext cx="6291382" cy="11765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Do 29 lat: </a:t>
            </a:r>
            <a:r>
              <a:rPr lang="en-US" sz="1450" b="1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41,77%</a:t>
            </a:r>
            <a:endParaRPr lang="en-US" sz="1450" dirty="0"/>
          </a:p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30-44 lata: </a:t>
            </a:r>
            <a:r>
              <a:rPr lang="en-US" sz="1450" b="1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28,65%</a:t>
            </a:r>
            <a:endParaRPr lang="en-US" sz="1450" dirty="0"/>
          </a:p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45-60 lat: </a:t>
            </a:r>
            <a:r>
              <a:rPr lang="en-US" sz="1450" b="1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17,60%</a:t>
            </a:r>
            <a:endParaRPr lang="en-US" sz="1450" dirty="0"/>
          </a:p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Powyżej 60 lat: </a:t>
            </a:r>
            <a:r>
              <a:rPr lang="en-US" sz="1450" b="1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11,98%</a:t>
            </a:r>
            <a:endParaRPr lang="en-US" sz="1450" dirty="0"/>
          </a:p>
        </p:txBody>
      </p:sp>
      <p:sp>
        <p:nvSpPr>
          <p:cNvPr id="7" name="Text 5"/>
          <p:cNvSpPr/>
          <p:nvPr/>
        </p:nvSpPr>
        <p:spPr>
          <a:xfrm>
            <a:off x="793790" y="4165661"/>
            <a:ext cx="6291382" cy="2942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b="1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Turyści zagraniczni: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793790" y="4492426"/>
            <a:ext cx="6291382" cy="11765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Do 29 lat: </a:t>
            </a:r>
            <a:r>
              <a:rPr lang="en-US" sz="1450" b="1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42,68%</a:t>
            </a:r>
            <a:endParaRPr lang="en-US" sz="1450" dirty="0"/>
          </a:p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30-44 lata: </a:t>
            </a:r>
            <a:r>
              <a:rPr lang="en-US" sz="1450" b="1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29,31%</a:t>
            </a:r>
            <a:endParaRPr lang="en-US" sz="1450" dirty="0"/>
          </a:p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45-60 lat: </a:t>
            </a:r>
            <a:r>
              <a:rPr lang="en-US" sz="1450" b="1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17,24%</a:t>
            </a:r>
            <a:endParaRPr lang="en-US" sz="1450" dirty="0"/>
          </a:p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Powyżej 60 lat: </a:t>
            </a:r>
            <a:r>
              <a:rPr lang="en-US" sz="1450" b="1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10,77%</a:t>
            </a:r>
            <a:endParaRPr lang="en-US" sz="1450" dirty="0"/>
          </a:p>
        </p:txBody>
      </p:sp>
      <p:sp>
        <p:nvSpPr>
          <p:cNvPr id="9" name="Text 7"/>
          <p:cNvSpPr/>
          <p:nvPr/>
        </p:nvSpPr>
        <p:spPr>
          <a:xfrm>
            <a:off x="7552849" y="1958221"/>
            <a:ext cx="2356842" cy="294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F56F47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Rok 2025</a:t>
            </a:r>
            <a:endParaRPr lang="en-US" sz="1850" dirty="0"/>
          </a:p>
        </p:txBody>
      </p:sp>
      <p:sp>
        <p:nvSpPr>
          <p:cNvPr id="10" name="Text 8"/>
          <p:cNvSpPr/>
          <p:nvPr/>
        </p:nvSpPr>
        <p:spPr>
          <a:xfrm>
            <a:off x="7552849" y="2431971"/>
            <a:ext cx="6291382" cy="2942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b="1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Turyści krajowi:</a:t>
            </a:r>
            <a:endParaRPr lang="en-US" sz="1450" dirty="0"/>
          </a:p>
        </p:txBody>
      </p:sp>
      <p:sp>
        <p:nvSpPr>
          <p:cNvPr id="11" name="Text 9"/>
          <p:cNvSpPr/>
          <p:nvPr/>
        </p:nvSpPr>
        <p:spPr>
          <a:xfrm>
            <a:off x="7552849" y="2887385"/>
            <a:ext cx="6291382" cy="11765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Do 29 lat: </a:t>
            </a:r>
            <a:r>
              <a:rPr lang="en-US" sz="1450" b="1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39,73%</a:t>
            </a:r>
            <a:endParaRPr lang="en-US" sz="1450" dirty="0"/>
          </a:p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30-44 lata: </a:t>
            </a:r>
            <a:r>
              <a:rPr lang="en-US" sz="1450" b="1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29,66%</a:t>
            </a:r>
            <a:endParaRPr lang="en-US" sz="1450" dirty="0"/>
          </a:p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45-60 lat: </a:t>
            </a:r>
            <a:r>
              <a:rPr lang="en-US" sz="1450" b="1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18,09%</a:t>
            </a:r>
            <a:endParaRPr lang="en-US" sz="1450" dirty="0"/>
          </a:p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Powyżej 60 lat: </a:t>
            </a:r>
            <a:r>
              <a:rPr lang="en-US" sz="1450" b="1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12,52%</a:t>
            </a:r>
            <a:endParaRPr lang="en-US" sz="1450" dirty="0"/>
          </a:p>
        </p:txBody>
      </p:sp>
      <p:sp>
        <p:nvSpPr>
          <p:cNvPr id="12" name="Text 10"/>
          <p:cNvSpPr/>
          <p:nvPr/>
        </p:nvSpPr>
        <p:spPr>
          <a:xfrm>
            <a:off x="7552849" y="4184113"/>
            <a:ext cx="6291382" cy="2942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b="1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Turyści zagraniczni:</a:t>
            </a:r>
            <a:endParaRPr lang="en-US" sz="1450" dirty="0"/>
          </a:p>
        </p:txBody>
      </p:sp>
      <p:sp>
        <p:nvSpPr>
          <p:cNvPr id="13" name="Text 11"/>
          <p:cNvSpPr/>
          <p:nvPr/>
        </p:nvSpPr>
        <p:spPr>
          <a:xfrm>
            <a:off x="7552849" y="4492426"/>
            <a:ext cx="6291382" cy="11765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Do 29 lat: </a:t>
            </a:r>
            <a:r>
              <a:rPr lang="en-US" sz="1450" b="1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39,95%</a:t>
            </a:r>
            <a:endParaRPr lang="en-US" sz="1450" dirty="0"/>
          </a:p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30-44 lata: </a:t>
            </a:r>
            <a:r>
              <a:rPr lang="en-US" sz="1450" b="1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30,14%</a:t>
            </a:r>
            <a:endParaRPr lang="en-US" sz="1450" dirty="0"/>
          </a:p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45-60 lat: </a:t>
            </a:r>
            <a:r>
              <a:rPr lang="en-US" sz="1450" b="1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17,60%</a:t>
            </a:r>
            <a:endParaRPr lang="en-US" sz="1450" dirty="0"/>
          </a:p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Powyżej 60 lat: </a:t>
            </a:r>
            <a:r>
              <a:rPr lang="en-US" sz="1450" b="1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11,34%</a:t>
            </a:r>
            <a:endParaRPr lang="en-US" sz="1450" dirty="0"/>
          </a:p>
        </p:txBody>
      </p:sp>
      <p:sp>
        <p:nvSpPr>
          <p:cNvPr id="14" name="Text 12"/>
          <p:cNvSpPr/>
          <p:nvPr/>
        </p:nvSpPr>
        <p:spPr>
          <a:xfrm>
            <a:off x="751369" y="6333330"/>
            <a:ext cx="13042821" cy="11768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Wyraźnie dominuje grupa młodych turystów (do 29 lat), stanowiąca około 40% wszystkich odwiedzających. W 2025 roku zaobserwowano niewielki spadek udziału tej grupy na rzecz osób w wieku 30-44 lata oraz seniorów powyżej 60 lat. Grupa wiekowa 45-60 lat pozostaje stosunkowo stabilna na poziomie około 17-18%, co świadczy o konsekwentnych wzorcach podróżowania w tym segmencie.</a:t>
            </a:r>
            <a:endParaRPr lang="en-US" sz="1450" dirty="0"/>
          </a:p>
        </p:txBody>
      </p:sp>
      <p:sp>
        <p:nvSpPr>
          <p:cNvPr id="15" name="Text 0">
            <a:extLst>
              <a:ext uri="{FF2B5EF4-FFF2-40B4-BE49-F238E27FC236}">
                <a16:creationId xmlns:a16="http://schemas.microsoft.com/office/drawing/2014/main" id="{BE3A2B0D-32B9-789C-89FD-F3A0B80C52C6}"/>
              </a:ext>
            </a:extLst>
          </p:cNvPr>
          <p:cNvSpPr/>
          <p:nvPr/>
        </p:nvSpPr>
        <p:spPr>
          <a:xfrm>
            <a:off x="827366" y="363131"/>
            <a:ext cx="6299954" cy="5891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4600"/>
              </a:lnSpc>
            </a:pPr>
            <a:r>
              <a:rPr lang="en-US" sz="3700" dirty="0" err="1">
                <a:solidFill>
                  <a:srgbClr val="F56F47"/>
                </a:solidFill>
                <a:latin typeface="Instrument Sans Medium" panose="020B0604020202020204" charset="0"/>
                <a:ea typeface="Instrument Sans Medium" pitchFamily="34" charset="-122"/>
                <a:cs typeface="Instrument Sans Medium" pitchFamily="34" charset="-120"/>
              </a:rPr>
              <a:t>Turyści</a:t>
            </a:r>
            <a:endParaRPr lang="en-US" sz="3700" dirty="0">
              <a:latin typeface="Instrument Sans Medium" panose="020B0604020202020204" charset="0"/>
            </a:endParaRPr>
          </a:p>
        </p:txBody>
      </p:sp>
      <p:sp>
        <p:nvSpPr>
          <p:cNvPr id="16" name="Text 1">
            <a:extLst>
              <a:ext uri="{FF2B5EF4-FFF2-40B4-BE49-F238E27FC236}">
                <a16:creationId xmlns:a16="http://schemas.microsoft.com/office/drawing/2014/main" id="{B2B4895E-8F78-2CA7-0E7C-6C73F18AD8A7}"/>
              </a:ext>
            </a:extLst>
          </p:cNvPr>
          <p:cNvSpPr/>
          <p:nvPr/>
        </p:nvSpPr>
        <p:spPr>
          <a:xfrm>
            <a:off x="827366" y="1027347"/>
            <a:ext cx="8442484" cy="294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300"/>
              </a:lnSpc>
            </a:pPr>
            <a:r>
              <a:rPr lang="en-US" dirty="0" err="1">
                <a:solidFill>
                  <a:srgbClr val="F56F47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Struktura</a:t>
            </a:r>
            <a:r>
              <a:rPr lang="en-US" dirty="0">
                <a:solidFill>
                  <a:srgbClr val="F56F47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</a:t>
            </a:r>
            <a:r>
              <a:rPr lang="en-US" dirty="0" err="1">
                <a:solidFill>
                  <a:srgbClr val="F56F47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wiekowa</a:t>
            </a:r>
            <a:r>
              <a:rPr lang="en-US" dirty="0">
                <a:solidFill>
                  <a:srgbClr val="F56F47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</a:t>
            </a:r>
            <a:r>
              <a:rPr lang="pl-PL" dirty="0">
                <a:solidFill>
                  <a:srgbClr val="F56F47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turystów</a:t>
            </a: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3130034"/>
            <a:ext cx="4961811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dirty="0">
                <a:solidFill>
                  <a:srgbClr val="F56F47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Odwiedzający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4146947"/>
            <a:ext cx="13042821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Analiza ruchu odwiedzających jednodniowych - osób przebywających w </a:t>
            </a:r>
            <a:r>
              <a:rPr lang="en-US" sz="1550" dirty="0" err="1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regionie</a:t>
            </a: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</a:t>
            </a:r>
            <a:r>
              <a:rPr lang="pl-PL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min 3 godziny ale </a:t>
            </a: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bez noclegu. Ten segment obejmuje </a:t>
            </a:r>
            <a:r>
              <a:rPr lang="en-US" sz="1550" dirty="0" err="1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zarówno</a:t>
            </a: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</a:t>
            </a:r>
            <a:r>
              <a:rPr lang="pl-PL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osoby przebywające w celach turystycznych</a:t>
            </a: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, jak i osoby podróżujące w celach biznesowych, na wydarzenia kulturalne </a:t>
            </a:r>
            <a:r>
              <a:rPr lang="en-US" sz="1550" dirty="0" err="1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czy</a:t>
            </a: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</a:t>
            </a:r>
            <a:r>
              <a:rPr lang="en-US" sz="1550" dirty="0" err="1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zakupy</a:t>
            </a: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.</a:t>
            </a:r>
            <a:endParaRPr lang="en-US" sz="15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a 3">
            <a:extLst>
              <a:ext uri="{FF2B5EF4-FFF2-40B4-BE49-F238E27FC236}">
                <a16:creationId xmlns:a16="http://schemas.microsoft.com/office/drawing/2014/main" id="{357DAD67-F44B-184A-7FBA-FC457A182389}"/>
              </a:ext>
            </a:extLst>
          </p:cNvPr>
          <p:cNvGrpSpPr/>
          <p:nvPr/>
        </p:nvGrpSpPr>
        <p:grpSpPr>
          <a:xfrm>
            <a:off x="793790" y="1912017"/>
            <a:ext cx="11928157" cy="2096214"/>
            <a:chOff x="793790" y="2688193"/>
            <a:chExt cx="11928157" cy="2096214"/>
          </a:xfrm>
        </p:grpSpPr>
        <p:sp>
          <p:nvSpPr>
            <p:cNvPr id="5" name="Text 2">
              <a:extLst>
                <a:ext uri="{FF2B5EF4-FFF2-40B4-BE49-F238E27FC236}">
                  <a16:creationId xmlns:a16="http://schemas.microsoft.com/office/drawing/2014/main" id="{ADA1C67B-7863-C904-E66D-B6AF991F6CD5}"/>
                </a:ext>
              </a:extLst>
            </p:cNvPr>
            <p:cNvSpPr/>
            <p:nvPr/>
          </p:nvSpPr>
          <p:spPr>
            <a:xfrm>
              <a:off x="793790" y="2688193"/>
              <a:ext cx="6268641" cy="310158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>
                <a:lnSpc>
                  <a:spcPts val="2400"/>
                </a:lnSpc>
              </a:pPr>
              <a:r>
                <a:rPr kumimoji="0" lang="pl-PL" sz="1950" b="0" i="0" u="none" strike="noStrike" kern="1200" cap="none" spc="0" normalizeH="0" baseline="0" noProof="0" dirty="0">
                  <a:ln>
                    <a:noFill/>
                  </a:ln>
                  <a:solidFill>
                    <a:srgbClr val="F56F47"/>
                  </a:solidFill>
                  <a:effectLst/>
                  <a:uLnTx/>
                  <a:uFillTx/>
                  <a:latin typeface="Instrument Sans Medium" pitchFamily="34" charset="0"/>
                  <a:ea typeface="Instrument Sans Medium" pitchFamily="34" charset="-122"/>
                  <a:cs typeface="Instrument Sans Medium" pitchFamily="34" charset="-120"/>
                </a:rPr>
                <a:t>2025</a:t>
              </a:r>
              <a:endParaRPr kumimoji="0" lang="en-US" sz="19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ext 3">
              <a:extLst>
                <a:ext uri="{FF2B5EF4-FFF2-40B4-BE49-F238E27FC236}">
                  <a16:creationId xmlns:a16="http://schemas.microsoft.com/office/drawing/2014/main" id="{45FEF90D-3494-A5BB-57A0-9B101429804E}"/>
                </a:ext>
              </a:extLst>
            </p:cNvPr>
            <p:cNvSpPr/>
            <p:nvPr/>
          </p:nvSpPr>
          <p:spPr>
            <a:xfrm>
              <a:off x="793790" y="3196709"/>
              <a:ext cx="6279356" cy="158769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b="1" i="0" u="none" strike="noStrike" kern="1200" cap="none" spc="0" normalizeH="0" baseline="0" noProof="0" dirty="0">
                  <a:ln>
                    <a:noFill/>
                  </a:ln>
                  <a:solidFill>
                    <a:srgbClr val="F56F47"/>
                  </a:solidFill>
                  <a:effectLst/>
                  <a:uLnTx/>
                  <a:uFillTx/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3,31 mln odwiedzających (bez Ukraińców)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pl-PL" b="1" dirty="0">
                  <a:solidFill>
                    <a:srgbClr val="BFBFBF"/>
                  </a:solidFill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1,58 mln odwiedzających wewnątrzregionalnych 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pl-PL" b="1" i="0" u="none" strike="noStrike" kern="1200" cap="none" spc="0" normalizeH="0" baseline="0" noProof="0" dirty="0">
                  <a:ln>
                    <a:noFill/>
                  </a:ln>
                  <a:solidFill>
                    <a:srgbClr val="BFBFBF"/>
                  </a:solidFill>
                  <a:effectLst/>
                  <a:uLnTx/>
                  <a:uFillTx/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1,36 mln odwiedzających </a:t>
              </a:r>
              <a:r>
                <a:rPr lang="pl-PL" b="1" dirty="0">
                  <a:solidFill>
                    <a:srgbClr val="BFBFBF"/>
                  </a:solidFill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krajowych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pl-PL" b="1" i="0" u="none" strike="noStrike" kern="1200" cap="none" spc="0" normalizeH="0" baseline="0" noProof="0" dirty="0">
                  <a:ln>
                    <a:noFill/>
                  </a:ln>
                  <a:solidFill>
                    <a:srgbClr val="BFBFBF"/>
                  </a:solidFill>
                  <a:effectLst/>
                  <a:uLnTx/>
                  <a:uFillTx/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371,88 odwiedzających zagranicznych </a:t>
              </a:r>
              <a:endParaRPr kumimoji="0" lang="pl-PL" b="0" i="0" u="none" strike="noStrike" kern="1200" cap="none" spc="0" normalizeH="0" baseline="0" noProof="0" dirty="0">
                <a:ln>
                  <a:noFill/>
                </a:ln>
                <a:solidFill>
                  <a:srgbClr val="BFBFBF"/>
                </a:solidFill>
                <a:effectLst/>
                <a:uLnTx/>
                <a:uFillTx/>
                <a:latin typeface="Open Sans" pitchFamily="34" charset="0"/>
                <a:ea typeface="Open Sans" pitchFamily="34" charset="-122"/>
                <a:cs typeface="Open Sans" pitchFamily="34" charset="-120"/>
              </a:endParaRPr>
            </a:p>
            <a:p>
              <a:pPr marL="285750" marR="0" lvl="0" indent="-28575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pl-PL" b="1" dirty="0">
                  <a:solidFill>
                    <a:srgbClr val="BFBFBF"/>
                  </a:solidFill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1,36 odwiedzających z Ukrainy</a:t>
              </a:r>
              <a:endPara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ext 5">
              <a:extLst>
                <a:ext uri="{FF2B5EF4-FFF2-40B4-BE49-F238E27FC236}">
                  <a16:creationId xmlns:a16="http://schemas.microsoft.com/office/drawing/2014/main" id="{99B0C460-6858-E34D-D151-04099BC6ED5A}"/>
                </a:ext>
              </a:extLst>
            </p:cNvPr>
            <p:cNvSpPr/>
            <p:nvPr/>
          </p:nvSpPr>
          <p:spPr>
            <a:xfrm>
              <a:off x="7564874" y="2688193"/>
              <a:ext cx="5157073" cy="310158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ts val="24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950" b="0" i="0" u="none" strike="noStrike" kern="1200" cap="none" spc="0" normalizeH="0" baseline="0" noProof="0" dirty="0">
                  <a:ln>
                    <a:noFill/>
                  </a:ln>
                  <a:solidFill>
                    <a:srgbClr val="F56F47"/>
                  </a:solidFill>
                  <a:effectLst/>
                  <a:uLnTx/>
                  <a:uFillTx/>
                  <a:latin typeface="Instrument Sans Medium" pitchFamily="34" charset="0"/>
                  <a:ea typeface="Instrument Sans Medium" pitchFamily="34" charset="-122"/>
                  <a:cs typeface="Instrument Sans Medium" pitchFamily="34" charset="-120"/>
                </a:rPr>
                <a:t>2024</a:t>
              </a:r>
              <a:r>
                <a:rPr kumimoji="0" lang="en-US" sz="1950" b="0" i="0" u="none" strike="noStrike" kern="1200" cap="none" spc="0" normalizeH="0" baseline="0" noProof="0" dirty="0">
                  <a:ln>
                    <a:noFill/>
                  </a:ln>
                  <a:solidFill>
                    <a:srgbClr val="F56F47"/>
                  </a:solidFill>
                  <a:effectLst/>
                  <a:uLnTx/>
                  <a:uFillTx/>
                  <a:latin typeface="Instrument Sans Medium" pitchFamily="34" charset="0"/>
                  <a:ea typeface="Instrument Sans Medium" pitchFamily="34" charset="-122"/>
                  <a:cs typeface="Instrument Sans Medium" pitchFamily="34" charset="-120"/>
                </a:rPr>
                <a:t>:</a:t>
              </a:r>
              <a:endParaRPr kumimoji="0" lang="en-US" sz="19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1" name="Text 0">
            <a:extLst>
              <a:ext uri="{FF2B5EF4-FFF2-40B4-BE49-F238E27FC236}">
                <a16:creationId xmlns:a16="http://schemas.microsoft.com/office/drawing/2014/main" id="{E95E729D-DE25-3C27-0432-4CBFFF0CCD0F}"/>
              </a:ext>
            </a:extLst>
          </p:cNvPr>
          <p:cNvSpPr/>
          <p:nvPr/>
        </p:nvSpPr>
        <p:spPr>
          <a:xfrm>
            <a:off x="827366" y="363131"/>
            <a:ext cx="6299954" cy="5891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4600"/>
              </a:lnSpc>
            </a:pPr>
            <a:r>
              <a:rPr lang="pl-PL" sz="3700" dirty="0">
                <a:solidFill>
                  <a:srgbClr val="F56F47"/>
                </a:solidFill>
                <a:latin typeface="Instrument Sans Medium" panose="020B0604020202020204" charset="0"/>
                <a:ea typeface="Instrument Sans Medium" pitchFamily="34" charset="-122"/>
                <a:cs typeface="Instrument Sans Medium" pitchFamily="34" charset="-120"/>
              </a:rPr>
              <a:t>Odwiedzający - 2025 </a:t>
            </a:r>
            <a:endParaRPr lang="en-US" sz="3700" dirty="0">
              <a:latin typeface="Instrument Sans Medium" panose="020B0604020202020204" charset="0"/>
            </a:endParaRPr>
          </a:p>
        </p:txBody>
      </p:sp>
      <p:sp>
        <p:nvSpPr>
          <p:cNvPr id="12" name="Text 1">
            <a:extLst>
              <a:ext uri="{FF2B5EF4-FFF2-40B4-BE49-F238E27FC236}">
                <a16:creationId xmlns:a16="http://schemas.microsoft.com/office/drawing/2014/main" id="{EE3AF4EB-EF32-75A7-6D44-57EF0F4E08E6}"/>
              </a:ext>
            </a:extLst>
          </p:cNvPr>
          <p:cNvSpPr/>
          <p:nvPr/>
        </p:nvSpPr>
        <p:spPr>
          <a:xfrm>
            <a:off x="827366" y="1027347"/>
            <a:ext cx="8442484" cy="294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300"/>
              </a:lnSpc>
            </a:pPr>
            <a:r>
              <a:rPr lang="pl-PL" dirty="0">
                <a:solidFill>
                  <a:srgbClr val="F56F47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Liczba</a:t>
            </a:r>
            <a:endParaRPr lang="en-US" dirty="0"/>
          </a:p>
        </p:txBody>
      </p:sp>
      <p:sp>
        <p:nvSpPr>
          <p:cNvPr id="14" name="Text 3">
            <a:extLst>
              <a:ext uri="{FF2B5EF4-FFF2-40B4-BE49-F238E27FC236}">
                <a16:creationId xmlns:a16="http://schemas.microsoft.com/office/drawing/2014/main" id="{E81BF5F1-9FC6-C581-83AD-348DD97C9CE5}"/>
              </a:ext>
            </a:extLst>
          </p:cNvPr>
          <p:cNvSpPr/>
          <p:nvPr/>
        </p:nvSpPr>
        <p:spPr>
          <a:xfrm>
            <a:off x="7564874" y="2426729"/>
            <a:ext cx="6279356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b="1" i="0" u="none" strike="noStrike" kern="1200" cap="none" spc="0" normalizeH="0" baseline="0" noProof="0" dirty="0">
                <a:ln>
                  <a:noFill/>
                </a:ln>
                <a:solidFill>
                  <a:srgbClr val="F56F47"/>
                </a:solidFill>
                <a:effectLst/>
                <a:uLnTx/>
                <a:uFillTx/>
                <a:latin typeface="Open Sans" pitchFamily="34" charset="0"/>
                <a:ea typeface="Open Sans" pitchFamily="34" charset="-122"/>
                <a:cs typeface="Open Sans" pitchFamily="34" charset="-120"/>
              </a:rPr>
              <a:t>3,26 mln odwiedzających (bez Ukraińców)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l-PL" b="1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1,57 mln odwiedzających wewnątrzregionalnych 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b="1" i="0" u="none" strike="noStrike" kern="1200" cap="none" spc="0" normalizeH="0" baseline="0" noProof="0" dirty="0">
                <a:ln>
                  <a:noFill/>
                </a:ln>
                <a:solidFill>
                  <a:srgbClr val="BFBFBF"/>
                </a:solidFill>
                <a:effectLst/>
                <a:uLnTx/>
                <a:uFillTx/>
                <a:latin typeface="Open Sans" pitchFamily="34" charset="0"/>
                <a:ea typeface="Open Sans" pitchFamily="34" charset="-122"/>
                <a:cs typeface="Open Sans" pitchFamily="34" charset="-120"/>
              </a:rPr>
              <a:t>1,34 mln odwiedzających </a:t>
            </a:r>
            <a:r>
              <a:rPr lang="pl-PL" b="1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krajowych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b="1" i="0" u="none" strike="noStrike" kern="1200" cap="none" spc="0" normalizeH="0" baseline="0" noProof="0" dirty="0">
                <a:ln>
                  <a:noFill/>
                </a:ln>
                <a:solidFill>
                  <a:srgbClr val="BFBFBF"/>
                </a:solidFill>
                <a:effectLst/>
                <a:uLnTx/>
                <a:uFillTx/>
                <a:latin typeface="Open Sans" pitchFamily="34" charset="0"/>
                <a:ea typeface="Open Sans" pitchFamily="34" charset="-122"/>
                <a:cs typeface="Open Sans" pitchFamily="34" charset="-120"/>
              </a:rPr>
              <a:t>354,87 odwiedzających zagranicznych </a:t>
            </a:r>
            <a:endParaRPr kumimoji="0" lang="pl-PL" b="0" i="0" u="none" strike="noStrike" kern="1200" cap="none" spc="0" normalizeH="0" baseline="0" noProof="0" dirty="0">
              <a:ln>
                <a:noFill/>
              </a:ln>
              <a:solidFill>
                <a:srgbClr val="BFBFBF"/>
              </a:solidFill>
              <a:effectLst/>
              <a:uLnTx/>
              <a:uFillTx/>
              <a:latin typeface="Open Sans" pitchFamily="34" charset="0"/>
              <a:ea typeface="Open Sans" pitchFamily="34" charset="-122"/>
              <a:cs typeface="Open Sans" pitchFamily="34" charset="-12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l-PL" b="1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1,44 odwiedzających z Ukrainy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72341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upa 13">
            <a:extLst>
              <a:ext uri="{FF2B5EF4-FFF2-40B4-BE49-F238E27FC236}">
                <a16:creationId xmlns:a16="http://schemas.microsoft.com/office/drawing/2014/main" id="{30D153BC-D89C-D027-9ED8-E0DD30A94DA6}"/>
              </a:ext>
            </a:extLst>
          </p:cNvPr>
          <p:cNvGrpSpPr/>
          <p:nvPr/>
        </p:nvGrpSpPr>
        <p:grpSpPr>
          <a:xfrm>
            <a:off x="793790" y="1912017"/>
            <a:ext cx="13050440" cy="3438303"/>
            <a:chOff x="793790" y="2688193"/>
            <a:chExt cx="13050440" cy="3438303"/>
          </a:xfrm>
        </p:grpSpPr>
        <p:sp>
          <p:nvSpPr>
            <p:cNvPr id="4" name="Text 2"/>
            <p:cNvSpPr/>
            <p:nvPr/>
          </p:nvSpPr>
          <p:spPr>
            <a:xfrm>
              <a:off x="793790" y="2688193"/>
              <a:ext cx="6268641" cy="310158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ts val="24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950" b="0" i="0" u="none" strike="noStrike" kern="1200" cap="none" spc="0" normalizeH="0" baseline="0" noProof="0" dirty="0">
                  <a:ln>
                    <a:noFill/>
                  </a:ln>
                  <a:solidFill>
                    <a:srgbClr val="F56F47"/>
                  </a:solidFill>
                  <a:effectLst/>
                  <a:uLnTx/>
                  <a:uFillTx/>
                  <a:latin typeface="Instrument Sans Medium" pitchFamily="34" charset="0"/>
                  <a:ea typeface="Instrument Sans Medium" pitchFamily="34" charset="-122"/>
                  <a:cs typeface="Instrument Sans Medium" pitchFamily="34" charset="-120"/>
                </a:rPr>
                <a:t>Kluczowe obserwacje dotyczące ruchu jednodniowego</a:t>
              </a:r>
              <a:endParaRPr kumimoji="0" lang="en-US" sz="19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ext 3"/>
            <p:cNvSpPr/>
            <p:nvPr/>
          </p:nvSpPr>
          <p:spPr>
            <a:xfrm>
              <a:off x="793790" y="3196709"/>
              <a:ext cx="6279356" cy="158769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ts val="25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50" b="1" i="0" u="none" strike="noStrike" kern="1200" cap="none" spc="0" normalizeH="0" baseline="0" noProof="0" dirty="0">
                  <a:ln>
                    <a:noFill/>
                  </a:ln>
                  <a:solidFill>
                    <a:srgbClr val="BFBFBF"/>
                  </a:solidFill>
                  <a:effectLst/>
                  <a:uLnTx/>
                  <a:uFillTx/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Styczeń</a:t>
              </a:r>
              <a:r>
                <a:rPr kumimoji="0" lang="en-US" sz="1550" b="0" i="0" u="none" strike="noStrike" kern="1200" cap="none" spc="0" normalizeH="0" baseline="0" noProof="0" dirty="0">
                  <a:ln>
                    <a:noFill/>
                  </a:ln>
                  <a:solidFill>
                    <a:srgbClr val="BFBFBF"/>
                  </a:solidFill>
                  <a:effectLst/>
                  <a:uLnTx/>
                  <a:uFillTx/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 wyróżnia się jako jedyny miesiąc, w którym zanotowano </a:t>
              </a:r>
              <a:r>
                <a:rPr kumimoji="0" lang="en-US" sz="1550" b="1" i="0" u="none" strike="noStrike" kern="1200" cap="none" spc="0" normalizeH="0" baseline="0" noProof="0" dirty="0">
                  <a:ln>
                    <a:noFill/>
                  </a:ln>
                  <a:solidFill>
                    <a:srgbClr val="BFBFBF"/>
                  </a:solidFill>
                  <a:effectLst/>
                  <a:uLnTx/>
                  <a:uFillTx/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więcej odwiedzających zagranicznych niż krajowych</a:t>
              </a:r>
              <a:r>
                <a:rPr kumimoji="0" lang="en-US" sz="1550" b="0" i="0" u="none" strike="noStrike" kern="1200" cap="none" spc="0" normalizeH="0" baseline="0" noProof="0" dirty="0">
                  <a:ln>
                    <a:noFill/>
                  </a:ln>
                  <a:solidFill>
                    <a:srgbClr val="BFBFBF"/>
                  </a:solidFill>
                  <a:effectLst/>
                  <a:uLnTx/>
                  <a:uFillTx/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. </a:t>
              </a:r>
              <a:endParaRPr kumimoji="0" lang="en-US" sz="15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ext 5"/>
            <p:cNvSpPr/>
            <p:nvPr/>
          </p:nvSpPr>
          <p:spPr>
            <a:xfrm>
              <a:off x="7564874" y="2688193"/>
              <a:ext cx="5157073" cy="310158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ts val="24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950" b="0" i="0" u="none" strike="noStrike" kern="1200" cap="none" spc="0" normalizeH="0" baseline="0" noProof="0" dirty="0">
                  <a:ln>
                    <a:noFill/>
                  </a:ln>
                  <a:solidFill>
                    <a:srgbClr val="F56F47"/>
                  </a:solidFill>
                  <a:effectLst/>
                  <a:uLnTx/>
                  <a:uFillTx/>
                  <a:latin typeface="Instrument Sans Medium" pitchFamily="34" charset="0"/>
                  <a:ea typeface="Instrument Sans Medium" pitchFamily="34" charset="-122"/>
                  <a:cs typeface="Instrument Sans Medium" pitchFamily="34" charset="-120"/>
                </a:rPr>
                <a:t>Pochodzenie odwiedzających zagranicznych:</a:t>
              </a:r>
              <a:endParaRPr kumimoji="0" lang="en-US" sz="19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Text 6"/>
            <p:cNvSpPr/>
            <p:nvPr/>
          </p:nvSpPr>
          <p:spPr>
            <a:xfrm>
              <a:off x="7564874" y="3196709"/>
              <a:ext cx="6279356" cy="127023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342900" marR="0" lvl="0" indent="-342900" algn="l" defTabSz="914400" rtl="0" eaLnBrk="1" fontAlgn="auto" latinLnBrk="0" hangingPunct="1">
                <a:lnSpc>
                  <a:spcPts val="25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100000"/>
                <a:buFontTx/>
                <a:buChar char="•"/>
                <a:tabLst/>
                <a:defRPr/>
              </a:pPr>
              <a:r>
                <a:rPr kumimoji="0" lang="en-US" sz="1550" b="0" i="0" u="none" strike="noStrike" kern="1200" cap="none" spc="0" normalizeH="0" baseline="0" noProof="0" dirty="0">
                  <a:ln>
                    <a:noFill/>
                  </a:ln>
                  <a:solidFill>
                    <a:srgbClr val="BFBFBF"/>
                  </a:solidFill>
                  <a:effectLst/>
                  <a:uLnTx/>
                  <a:uFillTx/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Ukraina: </a:t>
              </a:r>
              <a:r>
                <a:rPr kumimoji="0" lang="en-US" sz="1550" b="1" i="0" u="none" strike="noStrike" kern="1200" cap="none" spc="0" normalizeH="0" baseline="0" noProof="0" dirty="0">
                  <a:ln>
                    <a:noFill/>
                  </a:ln>
                  <a:solidFill>
                    <a:srgbClr val="BFBFBF"/>
                  </a:solidFill>
                  <a:effectLst/>
                  <a:uLnTx/>
                  <a:uFillTx/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75,19%</a:t>
              </a:r>
              <a:endParaRPr kumimoji="0" lang="en-US" sz="15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342900" marR="0" lvl="0" indent="-342900" algn="l" defTabSz="914400" rtl="0" eaLnBrk="1" fontAlgn="auto" latinLnBrk="0" hangingPunct="1">
                <a:lnSpc>
                  <a:spcPts val="25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100000"/>
                <a:buFontTx/>
                <a:buChar char="•"/>
                <a:tabLst/>
                <a:defRPr/>
              </a:pPr>
              <a:r>
                <a:rPr kumimoji="0" lang="en-US" sz="1550" b="0" i="0" u="none" strike="noStrike" kern="1200" cap="none" spc="0" normalizeH="0" baseline="0" noProof="0" dirty="0">
                  <a:ln>
                    <a:noFill/>
                  </a:ln>
                  <a:solidFill>
                    <a:srgbClr val="BFBFBF"/>
                  </a:solidFill>
                  <a:effectLst/>
                  <a:uLnTx/>
                  <a:uFillTx/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Wielka Brytania: </a:t>
              </a:r>
              <a:r>
                <a:rPr kumimoji="0" lang="en-US" sz="1550" b="1" i="0" u="none" strike="noStrike" kern="1200" cap="none" spc="0" normalizeH="0" baseline="0" noProof="0" dirty="0">
                  <a:ln>
                    <a:noFill/>
                  </a:ln>
                  <a:solidFill>
                    <a:srgbClr val="BFBFBF"/>
                  </a:solidFill>
                  <a:effectLst/>
                  <a:uLnTx/>
                  <a:uFillTx/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3,44%</a:t>
              </a:r>
              <a:endParaRPr kumimoji="0" lang="en-US" sz="15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342900" marR="0" lvl="0" indent="-342900" algn="l" defTabSz="914400" rtl="0" eaLnBrk="1" fontAlgn="auto" latinLnBrk="0" hangingPunct="1">
                <a:lnSpc>
                  <a:spcPts val="25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100000"/>
                <a:buFontTx/>
                <a:buChar char="•"/>
                <a:tabLst/>
                <a:defRPr/>
              </a:pPr>
              <a:r>
                <a:rPr kumimoji="0" lang="en-US" sz="1550" b="0" i="0" u="none" strike="noStrike" kern="1200" cap="none" spc="0" normalizeH="0" baseline="0" noProof="0" dirty="0">
                  <a:ln>
                    <a:noFill/>
                  </a:ln>
                  <a:solidFill>
                    <a:srgbClr val="BFBFBF"/>
                  </a:solidFill>
                  <a:effectLst/>
                  <a:uLnTx/>
                  <a:uFillTx/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Niemcy: </a:t>
              </a:r>
              <a:r>
                <a:rPr kumimoji="0" lang="en-US" sz="1550" b="1" i="0" u="none" strike="noStrike" kern="1200" cap="none" spc="0" normalizeH="0" baseline="0" noProof="0" dirty="0">
                  <a:ln>
                    <a:noFill/>
                  </a:ln>
                  <a:solidFill>
                    <a:srgbClr val="BFBFBF"/>
                  </a:solidFill>
                  <a:effectLst/>
                  <a:uLnTx/>
                  <a:uFillTx/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2,39%</a:t>
              </a:r>
              <a:endParaRPr kumimoji="0" lang="en-US" sz="15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342900" marR="0" lvl="0" indent="-342900" algn="l" defTabSz="914400" rtl="0" eaLnBrk="1" fontAlgn="auto" latinLnBrk="0" hangingPunct="1">
                <a:lnSpc>
                  <a:spcPts val="25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100000"/>
                <a:buFontTx/>
                <a:buChar char="•"/>
                <a:tabLst/>
                <a:defRPr/>
              </a:pPr>
              <a:r>
                <a:rPr kumimoji="0" lang="en-US" sz="1550" b="0" i="0" u="none" strike="noStrike" kern="1200" cap="none" spc="0" normalizeH="0" baseline="0" noProof="0" dirty="0">
                  <a:ln>
                    <a:noFill/>
                  </a:ln>
                  <a:solidFill>
                    <a:srgbClr val="BFBFBF"/>
                  </a:solidFill>
                  <a:effectLst/>
                  <a:uLnTx/>
                  <a:uFillTx/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Francja: </a:t>
              </a:r>
              <a:r>
                <a:rPr kumimoji="0" lang="en-US" sz="1550" b="1" i="0" u="none" strike="noStrike" kern="1200" cap="none" spc="0" normalizeH="0" baseline="0" noProof="0" dirty="0">
                  <a:ln>
                    <a:noFill/>
                  </a:ln>
                  <a:solidFill>
                    <a:srgbClr val="BFBFBF"/>
                  </a:solidFill>
                  <a:effectLst/>
                  <a:uLnTx/>
                  <a:uFillTx/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2,06%</a:t>
              </a:r>
              <a:endParaRPr kumimoji="0" lang="en-US" sz="15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ext 7"/>
            <p:cNvSpPr/>
            <p:nvPr/>
          </p:nvSpPr>
          <p:spPr>
            <a:xfrm>
              <a:off x="7564874" y="4665303"/>
              <a:ext cx="4672727" cy="310158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ts val="24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950" b="0" i="0" u="none" strike="noStrike" kern="1200" cap="none" spc="0" normalizeH="0" baseline="0" noProof="0" dirty="0">
                  <a:ln>
                    <a:noFill/>
                  </a:ln>
                  <a:solidFill>
                    <a:srgbClr val="F56F47"/>
                  </a:solidFill>
                  <a:effectLst/>
                  <a:uLnTx/>
                  <a:uFillTx/>
                  <a:latin typeface="Instrument Sans Medium" pitchFamily="34" charset="0"/>
                  <a:ea typeface="Instrument Sans Medium" pitchFamily="34" charset="-122"/>
                  <a:cs typeface="Instrument Sans Medium" pitchFamily="34" charset="-120"/>
                </a:rPr>
                <a:t>Pochodzenie odwiedzających krajowych:</a:t>
              </a:r>
              <a:endParaRPr kumimoji="0" lang="en-US" sz="19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Text 8"/>
            <p:cNvSpPr/>
            <p:nvPr/>
          </p:nvSpPr>
          <p:spPr>
            <a:xfrm>
              <a:off x="7564874" y="5173819"/>
              <a:ext cx="6279356" cy="952677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342900" marR="0" lvl="0" indent="-342900" algn="l" defTabSz="914400" rtl="0" eaLnBrk="1" fontAlgn="auto" latinLnBrk="0" hangingPunct="1">
                <a:lnSpc>
                  <a:spcPts val="25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100000"/>
                <a:buFontTx/>
                <a:buChar char="•"/>
                <a:tabLst/>
                <a:defRPr/>
              </a:pPr>
              <a:r>
                <a:rPr kumimoji="0" lang="en-US" sz="1550" b="0" i="0" u="none" strike="noStrike" kern="1200" cap="none" spc="0" normalizeH="0" baseline="0" noProof="0" dirty="0">
                  <a:ln>
                    <a:noFill/>
                  </a:ln>
                  <a:solidFill>
                    <a:srgbClr val="BFBFBF"/>
                  </a:solidFill>
                  <a:effectLst/>
                  <a:uLnTx/>
                  <a:uFillTx/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Województwo mazowieckie: </a:t>
              </a:r>
              <a:r>
                <a:rPr kumimoji="0" lang="en-US" sz="1550" b="1" i="0" u="none" strike="noStrike" kern="1200" cap="none" spc="0" normalizeH="0" baseline="0" noProof="0" dirty="0">
                  <a:ln>
                    <a:noFill/>
                  </a:ln>
                  <a:solidFill>
                    <a:srgbClr val="BFBFBF"/>
                  </a:solidFill>
                  <a:effectLst/>
                  <a:uLnTx/>
                  <a:uFillTx/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50,76%</a:t>
              </a:r>
              <a:endParaRPr kumimoji="0" lang="en-US" sz="15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342900" marR="0" lvl="0" indent="-342900" algn="l" defTabSz="914400" rtl="0" eaLnBrk="1" fontAlgn="auto" latinLnBrk="0" hangingPunct="1">
                <a:lnSpc>
                  <a:spcPts val="25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100000"/>
                <a:buFontTx/>
                <a:buChar char="•"/>
                <a:tabLst/>
                <a:defRPr/>
              </a:pPr>
              <a:r>
                <a:rPr kumimoji="0" lang="en-US" sz="1550" b="0" i="0" u="none" strike="noStrike" kern="1200" cap="none" spc="0" normalizeH="0" baseline="0" noProof="0" dirty="0">
                  <a:ln>
                    <a:noFill/>
                  </a:ln>
                  <a:solidFill>
                    <a:srgbClr val="BFBFBF"/>
                  </a:solidFill>
                  <a:effectLst/>
                  <a:uLnTx/>
                  <a:uFillTx/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Województwo podkarpackie: </a:t>
              </a:r>
              <a:r>
                <a:rPr kumimoji="0" lang="en-US" sz="1550" b="1" i="0" u="none" strike="noStrike" kern="1200" cap="none" spc="0" normalizeH="0" baseline="0" noProof="0" dirty="0">
                  <a:ln>
                    <a:noFill/>
                  </a:ln>
                  <a:solidFill>
                    <a:srgbClr val="BFBFBF"/>
                  </a:solidFill>
                  <a:effectLst/>
                  <a:uLnTx/>
                  <a:uFillTx/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17,29%</a:t>
              </a:r>
              <a:endParaRPr kumimoji="0" lang="en-US" sz="15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342900" marR="0" lvl="0" indent="-342900" algn="l" defTabSz="914400" rtl="0" eaLnBrk="1" fontAlgn="auto" latinLnBrk="0" hangingPunct="1">
                <a:lnSpc>
                  <a:spcPts val="25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100000"/>
                <a:buFontTx/>
                <a:buChar char="•"/>
                <a:tabLst/>
                <a:defRPr/>
              </a:pPr>
              <a:r>
                <a:rPr kumimoji="0" lang="en-US" sz="1550" b="0" i="0" u="none" strike="noStrike" kern="1200" cap="none" spc="0" normalizeH="0" baseline="0" noProof="0" dirty="0">
                  <a:ln>
                    <a:noFill/>
                  </a:ln>
                  <a:solidFill>
                    <a:srgbClr val="BFBFBF"/>
                  </a:solidFill>
                  <a:effectLst/>
                  <a:uLnTx/>
                  <a:uFillTx/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Województwo świętokrzyskie: </a:t>
              </a:r>
              <a:r>
                <a:rPr kumimoji="0" lang="en-US" sz="1550" b="1" i="0" u="none" strike="noStrike" kern="1200" cap="none" spc="0" normalizeH="0" baseline="0" noProof="0" dirty="0">
                  <a:ln>
                    <a:noFill/>
                  </a:ln>
                  <a:solidFill>
                    <a:srgbClr val="BFBFBF"/>
                  </a:solidFill>
                  <a:effectLst/>
                  <a:uLnTx/>
                  <a:uFillTx/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6,26%</a:t>
              </a:r>
              <a:endParaRPr kumimoji="0" lang="en-US" sz="15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aphicFrame>
        <p:nvGraphicFramePr>
          <p:cNvPr id="11" name="Wykres 10">
            <a:extLst>
              <a:ext uri="{FF2B5EF4-FFF2-40B4-BE49-F238E27FC236}">
                <a16:creationId xmlns:a16="http://schemas.microsoft.com/office/drawing/2014/main" id="{D5FFE44A-A03D-0EB8-C71F-6D8DB26F914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46275946"/>
              </p:ext>
            </p:extLst>
          </p:nvPr>
        </p:nvGraphicFramePr>
        <p:xfrm>
          <a:off x="432184" y="3879260"/>
          <a:ext cx="6695136" cy="39872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Text 0">
            <a:extLst>
              <a:ext uri="{FF2B5EF4-FFF2-40B4-BE49-F238E27FC236}">
                <a16:creationId xmlns:a16="http://schemas.microsoft.com/office/drawing/2014/main" id="{A5A51674-8F87-D733-0DCD-B093C6660072}"/>
              </a:ext>
            </a:extLst>
          </p:cNvPr>
          <p:cNvSpPr/>
          <p:nvPr/>
        </p:nvSpPr>
        <p:spPr>
          <a:xfrm>
            <a:off x="827366" y="363131"/>
            <a:ext cx="6299954" cy="5891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4600"/>
              </a:lnSpc>
            </a:pPr>
            <a:r>
              <a:rPr lang="pl-PL" sz="3700" dirty="0">
                <a:solidFill>
                  <a:srgbClr val="F56F47"/>
                </a:solidFill>
                <a:latin typeface="Instrument Sans Medium" panose="020B0604020202020204" charset="0"/>
                <a:ea typeface="Instrument Sans Medium" pitchFamily="34" charset="-122"/>
                <a:cs typeface="Instrument Sans Medium" pitchFamily="34" charset="-120"/>
              </a:rPr>
              <a:t>Odwiedzający - 2025 </a:t>
            </a:r>
            <a:endParaRPr lang="en-US" sz="3700" dirty="0">
              <a:latin typeface="Instrument Sans Medium" panose="020B0604020202020204" charset="0"/>
            </a:endParaRPr>
          </a:p>
        </p:txBody>
      </p:sp>
      <p:sp>
        <p:nvSpPr>
          <p:cNvPr id="13" name="Text 1">
            <a:extLst>
              <a:ext uri="{FF2B5EF4-FFF2-40B4-BE49-F238E27FC236}">
                <a16:creationId xmlns:a16="http://schemas.microsoft.com/office/drawing/2014/main" id="{C7DEEFFB-9CF7-18DF-430B-6FBE0B36C754}"/>
              </a:ext>
            </a:extLst>
          </p:cNvPr>
          <p:cNvSpPr/>
          <p:nvPr/>
        </p:nvSpPr>
        <p:spPr>
          <a:xfrm>
            <a:off x="827366" y="1027347"/>
            <a:ext cx="8442484" cy="294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300"/>
              </a:lnSpc>
            </a:pPr>
            <a:r>
              <a:rPr lang="pl-PL" dirty="0">
                <a:solidFill>
                  <a:srgbClr val="F56F47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Struktura i pochodzenie </a:t>
            </a:r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2333299"/>
            <a:ext cx="2490913" cy="1539447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635562" y="4147307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Lublin</a:t>
            </a:r>
            <a:endParaRPr lang="en-US" sz="1950" dirty="0"/>
          </a:p>
        </p:txBody>
      </p:sp>
      <p:sp>
        <p:nvSpPr>
          <p:cNvPr id="8" name="Text 4"/>
          <p:cNvSpPr/>
          <p:nvPr/>
        </p:nvSpPr>
        <p:spPr>
          <a:xfrm>
            <a:off x="4646415" y="4147307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Powiat chełmski</a:t>
            </a:r>
            <a:endParaRPr lang="en-US" sz="1950" dirty="0"/>
          </a:p>
        </p:txBody>
      </p:sp>
      <p:sp>
        <p:nvSpPr>
          <p:cNvPr id="11" name="Text 6"/>
          <p:cNvSpPr/>
          <p:nvPr/>
        </p:nvSpPr>
        <p:spPr>
          <a:xfrm>
            <a:off x="8183423" y="4140983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Powiat puławski</a:t>
            </a:r>
            <a:endParaRPr lang="en-US" sz="1950" dirty="0"/>
          </a:p>
        </p:txBody>
      </p:sp>
      <p:sp>
        <p:nvSpPr>
          <p:cNvPr id="14" name="Text 8"/>
          <p:cNvSpPr/>
          <p:nvPr/>
        </p:nvSpPr>
        <p:spPr>
          <a:xfrm>
            <a:off x="11483056" y="4147307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Powiat hrubieszowski</a:t>
            </a:r>
            <a:endParaRPr lang="en-US" sz="1950" dirty="0"/>
          </a:p>
        </p:txBody>
      </p:sp>
      <p:sp>
        <p:nvSpPr>
          <p:cNvPr id="16" name="Text 10"/>
          <p:cNvSpPr/>
          <p:nvPr/>
        </p:nvSpPr>
        <p:spPr>
          <a:xfrm>
            <a:off x="793790" y="5795367"/>
            <a:ext cx="13262452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W 2025 roku cztery powiaty przekroczyły próg 1 miliona odwiedzających, co świadczy o rosnącej atrakcyjności regionu dla turystyki jednodniowej. </a:t>
            </a:r>
            <a:r>
              <a:rPr lang="en-US" sz="1550" b="1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Powiat parczewski</a:t>
            </a: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pozostał najmniej </a:t>
            </a:r>
            <a:r>
              <a:rPr lang="en-US" sz="1550" dirty="0" err="1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popularną</a:t>
            </a: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</a:t>
            </a:r>
            <a:r>
              <a:rPr lang="en-US" sz="1550" dirty="0" err="1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destynacją</a:t>
            </a:r>
            <a:r>
              <a:rPr lang="pl-PL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. </a:t>
            </a:r>
            <a:r>
              <a:rPr lang="en-US" sz="1550" dirty="0" err="1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Najpopularniejszymi</a:t>
            </a: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miesiącami dla odwiedzających były tradycyjnie sierpień, lipiec oraz czerwiec.</a:t>
            </a:r>
            <a:endParaRPr lang="en-US" sz="1550" dirty="0"/>
          </a:p>
        </p:txBody>
      </p:sp>
      <p:sp>
        <p:nvSpPr>
          <p:cNvPr id="17" name="Text 0">
            <a:extLst>
              <a:ext uri="{FF2B5EF4-FFF2-40B4-BE49-F238E27FC236}">
                <a16:creationId xmlns:a16="http://schemas.microsoft.com/office/drawing/2014/main" id="{D0BFF986-C647-3868-C3EE-4A86E4ABCB3B}"/>
              </a:ext>
            </a:extLst>
          </p:cNvPr>
          <p:cNvSpPr/>
          <p:nvPr/>
        </p:nvSpPr>
        <p:spPr>
          <a:xfrm>
            <a:off x="827366" y="363131"/>
            <a:ext cx="6299954" cy="5891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4600"/>
              </a:lnSpc>
            </a:pPr>
            <a:r>
              <a:rPr lang="pl-PL" sz="3700" dirty="0">
                <a:solidFill>
                  <a:srgbClr val="F56F47"/>
                </a:solidFill>
                <a:latin typeface="Instrument Sans Medium" panose="020B0604020202020204" charset="0"/>
                <a:ea typeface="Instrument Sans Medium" pitchFamily="34" charset="-122"/>
                <a:cs typeface="Instrument Sans Medium" pitchFamily="34" charset="-120"/>
              </a:rPr>
              <a:t>Odwiedzający - 2025 </a:t>
            </a:r>
            <a:endParaRPr lang="en-US" sz="3700" dirty="0">
              <a:latin typeface="Instrument Sans Medium" panose="020B0604020202020204" charset="0"/>
            </a:endParaRPr>
          </a:p>
        </p:txBody>
      </p:sp>
      <p:sp>
        <p:nvSpPr>
          <p:cNvPr id="18" name="Text 1">
            <a:extLst>
              <a:ext uri="{FF2B5EF4-FFF2-40B4-BE49-F238E27FC236}">
                <a16:creationId xmlns:a16="http://schemas.microsoft.com/office/drawing/2014/main" id="{C3D88AA6-DC9F-5ED4-D585-072EFE9C8979}"/>
              </a:ext>
            </a:extLst>
          </p:cNvPr>
          <p:cNvSpPr/>
          <p:nvPr/>
        </p:nvSpPr>
        <p:spPr>
          <a:xfrm>
            <a:off x="827366" y="1027347"/>
            <a:ext cx="8442484" cy="294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400"/>
              </a:lnSpc>
            </a:pPr>
            <a:r>
              <a:rPr lang="en-US" dirty="0" err="1">
                <a:solidFill>
                  <a:srgbClr val="F56F47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Najpopularniejsze</a:t>
            </a:r>
            <a:r>
              <a:rPr lang="en-US" dirty="0">
                <a:solidFill>
                  <a:srgbClr val="F56F47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</a:t>
            </a:r>
            <a:r>
              <a:rPr lang="en-US" dirty="0" err="1">
                <a:solidFill>
                  <a:srgbClr val="F56F47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destynacje</a:t>
            </a:r>
            <a:endParaRPr lang="en-US" dirty="0"/>
          </a:p>
        </p:txBody>
      </p:sp>
      <p:pic>
        <p:nvPicPr>
          <p:cNvPr id="20" name="Obraz 19" descr="Obraz zawierający pies, clipart, ssak, ilustracja&#10;&#10;Zawartość wygenerowana przez AI może być niepoprawna.">
            <a:extLst>
              <a:ext uri="{FF2B5EF4-FFF2-40B4-BE49-F238E27FC236}">
                <a16:creationId xmlns:a16="http://schemas.microsoft.com/office/drawing/2014/main" id="{68040F9F-334C-4BA0-DB5C-973224D296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6257" y="2685619"/>
            <a:ext cx="1352788" cy="843111"/>
          </a:xfrm>
          <a:prstGeom prst="rect">
            <a:avLst/>
          </a:prstGeom>
        </p:spPr>
      </p:pic>
      <p:pic>
        <p:nvPicPr>
          <p:cNvPr id="23" name="Image 0" descr="preencoded.png">
            <a:extLst>
              <a:ext uri="{FF2B5EF4-FFF2-40B4-BE49-F238E27FC236}">
                <a16:creationId xmlns:a16="http://schemas.microsoft.com/office/drawing/2014/main" id="{FB49017F-CFC0-1207-99D0-F7AE136184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6879" y="2333299"/>
            <a:ext cx="2490913" cy="1539447"/>
          </a:xfrm>
          <a:prstGeom prst="rect">
            <a:avLst/>
          </a:prstGeom>
        </p:spPr>
      </p:pic>
      <p:pic>
        <p:nvPicPr>
          <p:cNvPr id="24" name="Image 0" descr="preencoded.png">
            <a:extLst>
              <a:ext uri="{FF2B5EF4-FFF2-40B4-BE49-F238E27FC236}">
                <a16:creationId xmlns:a16="http://schemas.microsoft.com/office/drawing/2014/main" id="{CBE4182E-1D02-291C-8385-88C4BA98B4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9968" y="2333299"/>
            <a:ext cx="2490913" cy="1539447"/>
          </a:xfrm>
          <a:prstGeom prst="rect">
            <a:avLst/>
          </a:prstGeom>
        </p:spPr>
      </p:pic>
      <p:pic>
        <p:nvPicPr>
          <p:cNvPr id="25" name="Image 0" descr="preencoded.png">
            <a:extLst>
              <a:ext uri="{FF2B5EF4-FFF2-40B4-BE49-F238E27FC236}">
                <a16:creationId xmlns:a16="http://schemas.microsoft.com/office/drawing/2014/main" id="{7AFE7B1B-4A6B-A78F-A75A-8E1D467C12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83056" y="2333299"/>
            <a:ext cx="2490913" cy="1539447"/>
          </a:xfrm>
          <a:prstGeom prst="rect">
            <a:avLst/>
          </a:prstGeom>
        </p:spPr>
      </p:pic>
      <p:pic>
        <p:nvPicPr>
          <p:cNvPr id="22" name="Obraz 21" descr="Obraz zawierający clipart, ilustracja, design&#10;&#10;Zawartość wygenerowana przez AI może być niepoprawna.">
            <a:extLst>
              <a:ext uri="{FF2B5EF4-FFF2-40B4-BE49-F238E27FC236}">
                <a16:creationId xmlns:a16="http://schemas.microsoft.com/office/drawing/2014/main" id="{BDC24ABF-8120-17FC-E76C-1940D5BEAE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20597" y="2544379"/>
            <a:ext cx="963475" cy="1062524"/>
          </a:xfrm>
          <a:prstGeom prst="rect">
            <a:avLst/>
          </a:prstGeom>
        </p:spPr>
      </p:pic>
      <p:pic>
        <p:nvPicPr>
          <p:cNvPr id="27" name="Obraz 26" descr="Obraz zawierający koń, clipart, symbol&#10;&#10;Zawartość wygenerowana przez AI może być niepoprawna.">
            <a:extLst>
              <a:ext uri="{FF2B5EF4-FFF2-40B4-BE49-F238E27FC236}">
                <a16:creationId xmlns:a16="http://schemas.microsoft.com/office/drawing/2014/main" id="{7198455B-B2C9-CAA2-00AA-FD7EDE453A9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08182" y="2522123"/>
            <a:ext cx="923335" cy="1036574"/>
          </a:xfrm>
          <a:prstGeom prst="rect">
            <a:avLst/>
          </a:prstGeom>
        </p:spPr>
      </p:pic>
      <p:pic>
        <p:nvPicPr>
          <p:cNvPr id="29" name="Obraz 28" descr="Obraz zawierający clipart, jeleń, róg&#10;&#10;Zawartość wygenerowana przez AI może być niepoprawna.">
            <a:extLst>
              <a:ext uri="{FF2B5EF4-FFF2-40B4-BE49-F238E27FC236}">
                <a16:creationId xmlns:a16="http://schemas.microsoft.com/office/drawing/2014/main" id="{4AC3E854-40C4-1B14-7827-C4E9BF0D9FC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334902" y="2589938"/>
            <a:ext cx="787220" cy="953154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B6AA04-DCEC-125E-B027-E77E73825E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2">
            <a:extLst>
              <a:ext uri="{FF2B5EF4-FFF2-40B4-BE49-F238E27FC236}">
                <a16:creationId xmlns:a16="http://schemas.microsoft.com/office/drawing/2014/main" id="{425B7081-BAF0-25F2-0DFD-3FC71040A208}"/>
              </a:ext>
            </a:extLst>
          </p:cNvPr>
          <p:cNvSpPr/>
          <p:nvPr/>
        </p:nvSpPr>
        <p:spPr>
          <a:xfrm>
            <a:off x="9515237" y="1593890"/>
            <a:ext cx="148828" cy="185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150" dirty="0">
                <a:solidFill>
                  <a:srgbClr val="BFBFBF"/>
                </a:solidFill>
                <a:latin typeface="Instrument Sans Light" pitchFamily="34" charset="0"/>
                <a:ea typeface="Instrument Sans Light" pitchFamily="34" charset="-122"/>
                <a:cs typeface="Instrument Sans Light" pitchFamily="34" charset="-120"/>
              </a:rPr>
              <a:t>01</a:t>
            </a:r>
            <a:endParaRPr lang="en-US" sz="1150" dirty="0"/>
          </a:p>
        </p:txBody>
      </p:sp>
      <p:sp>
        <p:nvSpPr>
          <p:cNvPr id="6" name="Shape 3">
            <a:extLst>
              <a:ext uri="{FF2B5EF4-FFF2-40B4-BE49-F238E27FC236}">
                <a16:creationId xmlns:a16="http://schemas.microsoft.com/office/drawing/2014/main" id="{23BEC330-ED5C-5E75-C5F5-A7B0B7DD57D8}"/>
              </a:ext>
            </a:extLst>
          </p:cNvPr>
          <p:cNvSpPr/>
          <p:nvPr/>
        </p:nvSpPr>
        <p:spPr>
          <a:xfrm>
            <a:off x="9515237" y="1831538"/>
            <a:ext cx="4328874" cy="15240"/>
          </a:xfrm>
          <a:prstGeom prst="rect">
            <a:avLst/>
          </a:prstGeom>
          <a:solidFill>
            <a:srgbClr val="F56F47"/>
          </a:solidFill>
          <a:ln/>
        </p:spPr>
        <p:txBody>
          <a:bodyPr/>
          <a:lstStyle/>
          <a:p>
            <a:endParaRPr lang="pl-PL"/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52566F1B-E4BF-7A91-835E-B2F5F83E07F8}"/>
              </a:ext>
            </a:extLst>
          </p:cNvPr>
          <p:cNvSpPr/>
          <p:nvPr/>
        </p:nvSpPr>
        <p:spPr>
          <a:xfrm>
            <a:off x="9515237" y="1936433"/>
            <a:ext cx="3336250" cy="2325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5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Dogłębna analiza wybranych powiatów</a:t>
            </a:r>
            <a:endParaRPr lang="en-US" sz="1450" dirty="0"/>
          </a:p>
        </p:txBody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29168C5A-4AF2-4DCB-7136-6902BBA3101A}"/>
              </a:ext>
            </a:extLst>
          </p:cNvPr>
          <p:cNvSpPr/>
          <p:nvPr/>
        </p:nvSpPr>
        <p:spPr>
          <a:xfrm>
            <a:off x="9515237" y="2280523"/>
            <a:ext cx="4328874" cy="12501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1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Przeprowadzenie szczegółowych badań jakościowych w powiatach o największym spadku lub wzroście ruchu turystycznego w celu identyfikacji konkretnych czynników wpływających na obserwowane trendy. Szczególną uwagę należy poświęcić powiatom peryferyjnym o niewykorzystanym potencjale.</a:t>
            </a:r>
            <a:endParaRPr lang="en-US" sz="1150" dirty="0"/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D131F0A0-D264-4E76-323C-A06C48F66864}"/>
              </a:ext>
            </a:extLst>
          </p:cNvPr>
          <p:cNvSpPr/>
          <p:nvPr/>
        </p:nvSpPr>
        <p:spPr>
          <a:xfrm>
            <a:off x="9515237" y="3753802"/>
            <a:ext cx="148828" cy="185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150" dirty="0">
                <a:solidFill>
                  <a:srgbClr val="BFBFBF"/>
                </a:solidFill>
                <a:latin typeface="Instrument Sans Light" pitchFamily="34" charset="0"/>
                <a:ea typeface="Instrument Sans Light" pitchFamily="34" charset="-122"/>
                <a:cs typeface="Instrument Sans Light" pitchFamily="34" charset="-120"/>
              </a:rPr>
              <a:t>02</a:t>
            </a:r>
            <a:endParaRPr lang="en-US" sz="1150" dirty="0"/>
          </a:p>
        </p:txBody>
      </p:sp>
      <p:sp>
        <p:nvSpPr>
          <p:cNvPr id="10" name="Shape 7">
            <a:extLst>
              <a:ext uri="{FF2B5EF4-FFF2-40B4-BE49-F238E27FC236}">
                <a16:creationId xmlns:a16="http://schemas.microsoft.com/office/drawing/2014/main" id="{06D2A303-558A-6F47-DBB4-3DC3C2E53863}"/>
              </a:ext>
            </a:extLst>
          </p:cNvPr>
          <p:cNvSpPr/>
          <p:nvPr/>
        </p:nvSpPr>
        <p:spPr>
          <a:xfrm>
            <a:off x="9515237" y="3991451"/>
            <a:ext cx="4328874" cy="15240"/>
          </a:xfrm>
          <a:prstGeom prst="rect">
            <a:avLst/>
          </a:prstGeom>
          <a:solidFill>
            <a:srgbClr val="F56F47"/>
          </a:solidFill>
          <a:ln/>
        </p:spPr>
        <p:txBody>
          <a:bodyPr/>
          <a:lstStyle/>
          <a:p>
            <a:endParaRPr lang="pl-PL"/>
          </a:p>
        </p:txBody>
      </p:sp>
      <p:sp>
        <p:nvSpPr>
          <p:cNvPr id="11" name="Text 8">
            <a:extLst>
              <a:ext uri="{FF2B5EF4-FFF2-40B4-BE49-F238E27FC236}">
                <a16:creationId xmlns:a16="http://schemas.microsoft.com/office/drawing/2014/main" id="{656D7D0F-D8D8-2A1B-AF92-9336F6CA5D36}"/>
              </a:ext>
            </a:extLst>
          </p:cNvPr>
          <p:cNvSpPr/>
          <p:nvPr/>
        </p:nvSpPr>
        <p:spPr>
          <a:xfrm>
            <a:off x="9515237" y="4096345"/>
            <a:ext cx="2953583" cy="2325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5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Segmentacja rynku turystycznego</a:t>
            </a:r>
            <a:endParaRPr lang="en-US" sz="1450" dirty="0"/>
          </a:p>
        </p:txBody>
      </p:sp>
      <p:sp>
        <p:nvSpPr>
          <p:cNvPr id="12" name="Text 9">
            <a:extLst>
              <a:ext uri="{FF2B5EF4-FFF2-40B4-BE49-F238E27FC236}">
                <a16:creationId xmlns:a16="http://schemas.microsoft.com/office/drawing/2014/main" id="{6A2D7419-F822-76D7-AC8F-EC9886E421C5}"/>
              </a:ext>
            </a:extLst>
          </p:cNvPr>
          <p:cNvSpPr/>
          <p:nvPr/>
        </p:nvSpPr>
        <p:spPr>
          <a:xfrm>
            <a:off x="9515237" y="4440436"/>
            <a:ext cx="4328874" cy="104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1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Identyfikacja i profilowanie kluczowych segmentów turystów (rodziny z dziećmi, pary, seniorzy, młodzież, biznesmeni) oraz dostosowanie oferty turystycznej, komunikacji marketingowej i infrastruktury do specyficznych potrzeb każdej grupy docelowej.</a:t>
            </a:r>
            <a:endParaRPr lang="en-US" sz="1150" dirty="0"/>
          </a:p>
        </p:txBody>
      </p:sp>
      <p:sp>
        <p:nvSpPr>
          <p:cNvPr id="13" name="Text 10">
            <a:extLst>
              <a:ext uri="{FF2B5EF4-FFF2-40B4-BE49-F238E27FC236}">
                <a16:creationId xmlns:a16="http://schemas.microsoft.com/office/drawing/2014/main" id="{6656E506-53D6-6599-64E8-8D0D881DB539}"/>
              </a:ext>
            </a:extLst>
          </p:cNvPr>
          <p:cNvSpPr/>
          <p:nvPr/>
        </p:nvSpPr>
        <p:spPr>
          <a:xfrm>
            <a:off x="9515237" y="5705356"/>
            <a:ext cx="148828" cy="185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150" dirty="0">
                <a:solidFill>
                  <a:srgbClr val="BFBFBF"/>
                </a:solidFill>
                <a:latin typeface="Instrument Sans Light" pitchFamily="34" charset="0"/>
                <a:ea typeface="Instrument Sans Light" pitchFamily="34" charset="-122"/>
                <a:cs typeface="Instrument Sans Light" pitchFamily="34" charset="-120"/>
              </a:rPr>
              <a:t>03</a:t>
            </a:r>
            <a:endParaRPr lang="en-US" sz="1150" dirty="0"/>
          </a:p>
        </p:txBody>
      </p:sp>
      <p:sp>
        <p:nvSpPr>
          <p:cNvPr id="14" name="Shape 11">
            <a:extLst>
              <a:ext uri="{FF2B5EF4-FFF2-40B4-BE49-F238E27FC236}">
                <a16:creationId xmlns:a16="http://schemas.microsoft.com/office/drawing/2014/main" id="{9D1A7D35-A9AC-CBD7-665B-D9EB12D9FCA8}"/>
              </a:ext>
            </a:extLst>
          </p:cNvPr>
          <p:cNvSpPr/>
          <p:nvPr/>
        </p:nvSpPr>
        <p:spPr>
          <a:xfrm>
            <a:off x="9515237" y="5943005"/>
            <a:ext cx="4328874" cy="15240"/>
          </a:xfrm>
          <a:prstGeom prst="rect">
            <a:avLst/>
          </a:prstGeom>
          <a:solidFill>
            <a:srgbClr val="F56F47"/>
          </a:solidFill>
          <a:ln/>
        </p:spPr>
        <p:txBody>
          <a:bodyPr/>
          <a:lstStyle/>
          <a:p>
            <a:endParaRPr lang="pl-PL"/>
          </a:p>
        </p:txBody>
      </p:sp>
      <p:sp>
        <p:nvSpPr>
          <p:cNvPr id="15" name="Text 12">
            <a:extLst>
              <a:ext uri="{FF2B5EF4-FFF2-40B4-BE49-F238E27FC236}">
                <a16:creationId xmlns:a16="http://schemas.microsoft.com/office/drawing/2014/main" id="{082D4020-AEF6-C605-7111-3A120A8DE8B6}"/>
              </a:ext>
            </a:extLst>
          </p:cNvPr>
          <p:cNvSpPr/>
          <p:nvPr/>
        </p:nvSpPr>
        <p:spPr>
          <a:xfrm>
            <a:off x="9515237" y="6047899"/>
            <a:ext cx="3021925" cy="2325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5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Monitorowanie trendów i wydarzeń</a:t>
            </a:r>
            <a:endParaRPr lang="en-US" sz="1450" dirty="0"/>
          </a:p>
        </p:txBody>
      </p:sp>
      <p:sp>
        <p:nvSpPr>
          <p:cNvPr id="16" name="Text 13">
            <a:extLst>
              <a:ext uri="{FF2B5EF4-FFF2-40B4-BE49-F238E27FC236}">
                <a16:creationId xmlns:a16="http://schemas.microsoft.com/office/drawing/2014/main" id="{6A3D9CA8-2F83-7BB4-1D41-9EDEAA96D866}"/>
              </a:ext>
            </a:extLst>
          </p:cNvPr>
          <p:cNvSpPr/>
          <p:nvPr/>
        </p:nvSpPr>
        <p:spPr>
          <a:xfrm>
            <a:off x="9515237" y="6391989"/>
            <a:ext cx="4328874" cy="104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1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Wdrożenie systemu regularnych, pogłębionych analiz rynku oraz szczegółowych badań post-event dotyczących wpływu wydarzeń kulturalnych, sportowych i muzycznych na ruch turystyczny. Pozwoli to lepiej zrozumieć motywacje turystów i optymalizować kalendarz wydarzeń regionalnych.</a:t>
            </a:r>
            <a:endParaRPr lang="en-US" sz="1150" dirty="0"/>
          </a:p>
        </p:txBody>
      </p:sp>
      <p:sp>
        <p:nvSpPr>
          <p:cNvPr id="17" name="Text 0">
            <a:extLst>
              <a:ext uri="{FF2B5EF4-FFF2-40B4-BE49-F238E27FC236}">
                <a16:creationId xmlns:a16="http://schemas.microsoft.com/office/drawing/2014/main" id="{A585B83E-81C2-5DFF-8E1A-F554DE7C4421}"/>
              </a:ext>
            </a:extLst>
          </p:cNvPr>
          <p:cNvSpPr/>
          <p:nvPr/>
        </p:nvSpPr>
        <p:spPr>
          <a:xfrm>
            <a:off x="827366" y="363131"/>
            <a:ext cx="6299954" cy="5891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3650"/>
              </a:lnSpc>
            </a:pPr>
            <a:r>
              <a:rPr lang="en-US" sz="4000" dirty="0" err="1">
                <a:solidFill>
                  <a:srgbClr val="F56F47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Podsumowanie</a:t>
            </a:r>
            <a:endParaRPr lang="en-US" sz="4000" dirty="0"/>
          </a:p>
        </p:txBody>
      </p:sp>
      <p:sp>
        <p:nvSpPr>
          <p:cNvPr id="18" name="Text 1">
            <a:extLst>
              <a:ext uri="{FF2B5EF4-FFF2-40B4-BE49-F238E27FC236}">
                <a16:creationId xmlns:a16="http://schemas.microsoft.com/office/drawing/2014/main" id="{12A085DB-0CBE-7158-6607-CCE713810733}"/>
              </a:ext>
            </a:extLst>
          </p:cNvPr>
          <p:cNvSpPr/>
          <p:nvPr/>
        </p:nvSpPr>
        <p:spPr>
          <a:xfrm>
            <a:off x="827366" y="1027347"/>
            <a:ext cx="8442484" cy="294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800"/>
              </a:lnSpc>
            </a:pPr>
            <a:r>
              <a:rPr lang="en-US" dirty="0" err="1">
                <a:solidFill>
                  <a:srgbClr val="F56F47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Propozycja</a:t>
            </a:r>
            <a:r>
              <a:rPr lang="en-US" dirty="0">
                <a:solidFill>
                  <a:srgbClr val="F56F47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</a:t>
            </a:r>
            <a:r>
              <a:rPr lang="en-US" dirty="0" err="1">
                <a:solidFill>
                  <a:srgbClr val="F56F47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dalszych</a:t>
            </a:r>
            <a:r>
              <a:rPr lang="en-US" dirty="0">
                <a:solidFill>
                  <a:srgbClr val="F56F47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</a:t>
            </a:r>
            <a:r>
              <a:rPr lang="en-US" dirty="0" err="1">
                <a:solidFill>
                  <a:srgbClr val="F56F47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działań</a:t>
            </a:r>
            <a:endParaRPr lang="en-US" dirty="0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F747D5D5-172E-DA3E-26CF-72E7B874AB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356" y="2456121"/>
            <a:ext cx="8344491" cy="4315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9077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8913" y="2024560"/>
            <a:ext cx="6831950" cy="483175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515237" y="1593890"/>
            <a:ext cx="148828" cy="185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150" dirty="0">
                <a:solidFill>
                  <a:srgbClr val="BFBFBF"/>
                </a:solidFill>
                <a:latin typeface="Instrument Sans Light" pitchFamily="34" charset="0"/>
                <a:ea typeface="Instrument Sans Light" pitchFamily="34" charset="-122"/>
                <a:cs typeface="Instrument Sans Light" pitchFamily="34" charset="-120"/>
              </a:rPr>
              <a:t>01</a:t>
            </a:r>
            <a:endParaRPr lang="en-US" sz="1150" dirty="0"/>
          </a:p>
        </p:txBody>
      </p:sp>
      <p:sp>
        <p:nvSpPr>
          <p:cNvPr id="6" name="Shape 3"/>
          <p:cNvSpPr/>
          <p:nvPr/>
        </p:nvSpPr>
        <p:spPr>
          <a:xfrm>
            <a:off x="9515237" y="1831538"/>
            <a:ext cx="4328874" cy="15240"/>
          </a:xfrm>
          <a:prstGeom prst="rect">
            <a:avLst/>
          </a:prstGeom>
          <a:solidFill>
            <a:srgbClr val="F56F47"/>
          </a:solidFill>
          <a:ln/>
        </p:spPr>
        <p:txBody>
          <a:bodyPr/>
          <a:lstStyle/>
          <a:p>
            <a:endParaRPr lang="pl-PL"/>
          </a:p>
        </p:txBody>
      </p:sp>
      <p:sp>
        <p:nvSpPr>
          <p:cNvPr id="7" name="Text 4"/>
          <p:cNvSpPr/>
          <p:nvPr/>
        </p:nvSpPr>
        <p:spPr>
          <a:xfrm>
            <a:off x="9515237" y="1936433"/>
            <a:ext cx="3336250" cy="2325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5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Dogłębna analiza wybranych powiatów</a:t>
            </a:r>
            <a:endParaRPr lang="en-US" sz="1450" dirty="0"/>
          </a:p>
        </p:txBody>
      </p:sp>
      <p:sp>
        <p:nvSpPr>
          <p:cNvPr id="8" name="Text 5"/>
          <p:cNvSpPr/>
          <p:nvPr/>
        </p:nvSpPr>
        <p:spPr>
          <a:xfrm>
            <a:off x="9515237" y="2280523"/>
            <a:ext cx="4328874" cy="12501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1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Przeprowadzenie szczegółowych badań jakościowych w powiatach o największym spadku lub wzroście ruchu turystycznego w celu identyfikacji konkretnych czynników wpływających na obserwowane trendy. Szczególną uwagę należy poświęcić powiatom peryferyjnym o niewykorzystanym potencjale.</a:t>
            </a:r>
            <a:endParaRPr lang="en-US" sz="1150" dirty="0"/>
          </a:p>
        </p:txBody>
      </p:sp>
      <p:sp>
        <p:nvSpPr>
          <p:cNvPr id="9" name="Text 6"/>
          <p:cNvSpPr/>
          <p:nvPr/>
        </p:nvSpPr>
        <p:spPr>
          <a:xfrm>
            <a:off x="9515237" y="3753802"/>
            <a:ext cx="148828" cy="185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150" dirty="0">
                <a:solidFill>
                  <a:srgbClr val="BFBFBF"/>
                </a:solidFill>
                <a:latin typeface="Instrument Sans Light" pitchFamily="34" charset="0"/>
                <a:ea typeface="Instrument Sans Light" pitchFamily="34" charset="-122"/>
                <a:cs typeface="Instrument Sans Light" pitchFamily="34" charset="-120"/>
              </a:rPr>
              <a:t>02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9515237" y="3991451"/>
            <a:ext cx="4328874" cy="15240"/>
          </a:xfrm>
          <a:prstGeom prst="rect">
            <a:avLst/>
          </a:prstGeom>
          <a:solidFill>
            <a:srgbClr val="F56F47"/>
          </a:solidFill>
          <a:ln/>
        </p:spPr>
        <p:txBody>
          <a:bodyPr/>
          <a:lstStyle/>
          <a:p>
            <a:endParaRPr lang="pl-PL"/>
          </a:p>
        </p:txBody>
      </p:sp>
      <p:sp>
        <p:nvSpPr>
          <p:cNvPr id="11" name="Text 8"/>
          <p:cNvSpPr/>
          <p:nvPr/>
        </p:nvSpPr>
        <p:spPr>
          <a:xfrm>
            <a:off x="9515237" y="4096345"/>
            <a:ext cx="2953583" cy="2325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5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Segmentacja rynku turystycznego</a:t>
            </a:r>
            <a:endParaRPr lang="en-US" sz="1450" dirty="0"/>
          </a:p>
        </p:txBody>
      </p:sp>
      <p:sp>
        <p:nvSpPr>
          <p:cNvPr id="12" name="Text 9"/>
          <p:cNvSpPr/>
          <p:nvPr/>
        </p:nvSpPr>
        <p:spPr>
          <a:xfrm>
            <a:off x="9515237" y="4440436"/>
            <a:ext cx="4328874" cy="104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1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Identyfikacja i profilowanie kluczowych segmentów turystów (rodziny z dziećmi, pary, seniorzy, młodzież, biznesmeni) oraz dostosowanie oferty turystycznej, komunikacji marketingowej i infrastruktury do specyficznych potrzeb każdej grupy docelowej.</a:t>
            </a:r>
            <a:endParaRPr lang="en-US" sz="1150" dirty="0"/>
          </a:p>
        </p:txBody>
      </p:sp>
      <p:sp>
        <p:nvSpPr>
          <p:cNvPr id="13" name="Text 10"/>
          <p:cNvSpPr/>
          <p:nvPr/>
        </p:nvSpPr>
        <p:spPr>
          <a:xfrm>
            <a:off x="9515237" y="5705356"/>
            <a:ext cx="148828" cy="185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150" dirty="0">
                <a:solidFill>
                  <a:srgbClr val="BFBFBF"/>
                </a:solidFill>
                <a:latin typeface="Instrument Sans Light" pitchFamily="34" charset="0"/>
                <a:ea typeface="Instrument Sans Light" pitchFamily="34" charset="-122"/>
                <a:cs typeface="Instrument Sans Light" pitchFamily="34" charset="-120"/>
              </a:rPr>
              <a:t>03</a:t>
            </a:r>
            <a:endParaRPr lang="en-US" sz="1150" dirty="0"/>
          </a:p>
        </p:txBody>
      </p:sp>
      <p:sp>
        <p:nvSpPr>
          <p:cNvPr id="14" name="Shape 11"/>
          <p:cNvSpPr/>
          <p:nvPr/>
        </p:nvSpPr>
        <p:spPr>
          <a:xfrm>
            <a:off x="9515237" y="5943005"/>
            <a:ext cx="4328874" cy="15240"/>
          </a:xfrm>
          <a:prstGeom prst="rect">
            <a:avLst/>
          </a:prstGeom>
          <a:solidFill>
            <a:srgbClr val="F56F47"/>
          </a:solidFill>
          <a:ln/>
        </p:spPr>
        <p:txBody>
          <a:bodyPr/>
          <a:lstStyle/>
          <a:p>
            <a:endParaRPr lang="pl-PL"/>
          </a:p>
        </p:txBody>
      </p:sp>
      <p:sp>
        <p:nvSpPr>
          <p:cNvPr id="15" name="Text 12"/>
          <p:cNvSpPr/>
          <p:nvPr/>
        </p:nvSpPr>
        <p:spPr>
          <a:xfrm>
            <a:off x="9515237" y="6047899"/>
            <a:ext cx="3021925" cy="2325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5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Monitorowanie trendów i wydarzeń</a:t>
            </a:r>
            <a:endParaRPr lang="en-US" sz="1450" dirty="0"/>
          </a:p>
        </p:txBody>
      </p:sp>
      <p:sp>
        <p:nvSpPr>
          <p:cNvPr id="16" name="Text 13"/>
          <p:cNvSpPr/>
          <p:nvPr/>
        </p:nvSpPr>
        <p:spPr>
          <a:xfrm>
            <a:off x="9515237" y="6391989"/>
            <a:ext cx="4328874" cy="104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1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Wdrożenie systemu regularnych, pogłębionych analiz rynku oraz szczegółowych badań post-event dotyczących wpływu wydarzeń kulturalnych, sportowych i muzycznych na ruch turystyczny. Pozwoli to lepiej zrozumieć motywacje turystów i optymalizować kalendarz wydarzeń regionalnych.</a:t>
            </a:r>
            <a:endParaRPr lang="en-US" sz="1150" dirty="0"/>
          </a:p>
        </p:txBody>
      </p:sp>
      <p:sp>
        <p:nvSpPr>
          <p:cNvPr id="17" name="Text 0">
            <a:extLst>
              <a:ext uri="{FF2B5EF4-FFF2-40B4-BE49-F238E27FC236}">
                <a16:creationId xmlns:a16="http://schemas.microsoft.com/office/drawing/2014/main" id="{8EB1E167-2AF2-BB96-ED58-5502AA3AEC9D}"/>
              </a:ext>
            </a:extLst>
          </p:cNvPr>
          <p:cNvSpPr/>
          <p:nvPr/>
        </p:nvSpPr>
        <p:spPr>
          <a:xfrm>
            <a:off x="827366" y="363131"/>
            <a:ext cx="6299954" cy="5891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3650"/>
              </a:lnSpc>
            </a:pPr>
            <a:r>
              <a:rPr lang="en-US" sz="4000" dirty="0" err="1">
                <a:solidFill>
                  <a:srgbClr val="F56F47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Podsumowanie</a:t>
            </a:r>
            <a:endParaRPr lang="en-US" sz="4000" dirty="0"/>
          </a:p>
        </p:txBody>
      </p:sp>
      <p:sp>
        <p:nvSpPr>
          <p:cNvPr id="18" name="Text 1">
            <a:extLst>
              <a:ext uri="{FF2B5EF4-FFF2-40B4-BE49-F238E27FC236}">
                <a16:creationId xmlns:a16="http://schemas.microsoft.com/office/drawing/2014/main" id="{737073AD-F0F8-BC03-AFCA-8B95F04FFE28}"/>
              </a:ext>
            </a:extLst>
          </p:cNvPr>
          <p:cNvSpPr/>
          <p:nvPr/>
        </p:nvSpPr>
        <p:spPr>
          <a:xfrm>
            <a:off x="827366" y="1027347"/>
            <a:ext cx="8442484" cy="294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800"/>
              </a:lnSpc>
            </a:pPr>
            <a:r>
              <a:rPr lang="en-US" dirty="0" err="1">
                <a:solidFill>
                  <a:srgbClr val="F56F47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Propozycja</a:t>
            </a:r>
            <a:r>
              <a:rPr lang="en-US" dirty="0">
                <a:solidFill>
                  <a:srgbClr val="F56F47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</a:t>
            </a:r>
            <a:r>
              <a:rPr lang="en-US" dirty="0" err="1">
                <a:solidFill>
                  <a:srgbClr val="F56F47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dalszych</a:t>
            </a:r>
            <a:r>
              <a:rPr lang="en-US" dirty="0">
                <a:solidFill>
                  <a:srgbClr val="F56F47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</a:t>
            </a:r>
            <a:r>
              <a:rPr lang="en-US" dirty="0" err="1">
                <a:solidFill>
                  <a:srgbClr val="F56F47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działań</a:t>
            </a:r>
            <a:endParaRPr 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895231"/>
            <a:ext cx="4961811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dirty="0">
                <a:solidFill>
                  <a:srgbClr val="F56F47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Dziękujemy za uwagę</a:t>
            </a:r>
            <a:endParaRPr lang="en-US" sz="39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3070" y="2278856"/>
            <a:ext cx="4589621" cy="458962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593818" y="2011323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F56F47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Kontakt</a:t>
            </a:r>
            <a:endParaRPr lang="en-US" sz="1950" dirty="0"/>
          </a:p>
        </p:txBody>
      </p:sp>
      <p:sp>
        <p:nvSpPr>
          <p:cNvPr id="5" name="Text 2"/>
          <p:cNvSpPr/>
          <p:nvPr/>
        </p:nvSpPr>
        <p:spPr>
          <a:xfrm>
            <a:off x="9593818" y="2519839"/>
            <a:ext cx="4250293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Izabela Drobek</a:t>
            </a:r>
            <a:endParaRPr lang="pl-PL" sz="1550" b="1" dirty="0">
              <a:solidFill>
                <a:srgbClr val="BFBFBF"/>
              </a:solidFill>
              <a:latin typeface="Open Sans" pitchFamily="34" charset="0"/>
              <a:ea typeface="Open Sans" pitchFamily="34" charset="-122"/>
              <a:cs typeface="Open Sans" pitchFamily="34" charset="-120"/>
            </a:endParaRPr>
          </a:p>
          <a:p>
            <a:pPr marL="0" indent="0" algn="l">
              <a:lnSpc>
                <a:spcPts val="2500"/>
              </a:lnSpc>
              <a:buNone/>
            </a:pPr>
            <a:r>
              <a:rPr lang="pl-PL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Starszy Analityk Danych</a:t>
            </a:r>
            <a:endParaRPr lang="en-US" sz="1550" dirty="0"/>
          </a:p>
        </p:txBody>
      </p:sp>
      <p:sp>
        <p:nvSpPr>
          <p:cNvPr id="6" name="Text 3"/>
          <p:cNvSpPr/>
          <p:nvPr/>
        </p:nvSpPr>
        <p:spPr>
          <a:xfrm>
            <a:off x="9593818" y="3333512"/>
            <a:ext cx="425029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Tel.: </a:t>
            </a:r>
            <a:r>
              <a:rPr lang="en-US" sz="1550" b="1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+48 </a:t>
            </a:r>
            <a:r>
              <a:rPr lang="pl-PL" sz="1550" b="1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696 088 073</a:t>
            </a:r>
            <a:endParaRPr lang="en-US" sz="1550" dirty="0"/>
          </a:p>
        </p:txBody>
      </p:sp>
      <p:sp>
        <p:nvSpPr>
          <p:cNvPr id="7" name="Text 4"/>
          <p:cNvSpPr/>
          <p:nvPr/>
        </p:nvSpPr>
        <p:spPr>
          <a:xfrm>
            <a:off x="9593818" y="3829645"/>
            <a:ext cx="425029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Email: </a:t>
            </a:r>
            <a:r>
              <a:rPr lang="pl-PL" sz="1550" u="sng" dirty="0" err="1">
                <a:solidFill>
                  <a:srgbClr val="F56F47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izabela.drobek</a:t>
            </a:r>
            <a:r>
              <a:rPr lang="en-US" sz="1550" u="sng" dirty="0">
                <a:solidFill>
                  <a:srgbClr val="F56F47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@orange.com</a:t>
            </a:r>
            <a:endParaRPr lang="en-US" sz="1550" dirty="0"/>
          </a:p>
        </p:txBody>
      </p:sp>
      <p:sp>
        <p:nvSpPr>
          <p:cNvPr id="8" name="Text 5"/>
          <p:cNvSpPr/>
          <p:nvPr/>
        </p:nvSpPr>
        <p:spPr>
          <a:xfrm>
            <a:off x="9593818" y="4325779"/>
            <a:ext cx="4250293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Więcej informacji:</a:t>
            </a:r>
            <a:endParaRPr lang="en-US" sz="1550" dirty="0"/>
          </a:p>
          <a:p>
            <a:pPr marL="0" indent="0" algn="l">
              <a:lnSpc>
                <a:spcPts val="2500"/>
              </a:lnSpc>
              <a:buNone/>
            </a:pPr>
            <a:r>
              <a:rPr lang="en-US" sz="1550" u="sng" dirty="0">
                <a:solidFill>
                  <a:srgbClr val="F56F47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https://www.orange.pl/duze-firmy/big-data</a:t>
            </a:r>
            <a:endParaRPr lang="en-US" sz="1550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8079253" y="5074683"/>
            <a:ext cx="8902241" cy="337107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PL_template_external">
  <a:themeElements>
    <a:clrScheme name="Orange Czarny Pomocnicze">
      <a:dk1>
        <a:srgbClr val="FFFFFF"/>
      </a:dk1>
      <a:lt1>
        <a:srgbClr val="000000"/>
      </a:lt1>
      <a:dk2>
        <a:srgbClr val="8F8F8F"/>
      </a:dk2>
      <a:lt2>
        <a:srgbClr val="FF7900"/>
      </a:lt2>
      <a:accent1>
        <a:srgbClr val="FF7900"/>
      </a:accent1>
      <a:accent2>
        <a:srgbClr val="4BB4E6"/>
      </a:accent2>
      <a:accent3>
        <a:srgbClr val="50BE87"/>
      </a:accent3>
      <a:accent4>
        <a:srgbClr val="FFB4E6"/>
      </a:accent4>
      <a:accent5>
        <a:srgbClr val="A885D8"/>
      </a:accent5>
      <a:accent6>
        <a:srgbClr val="FFD200"/>
      </a:accent6>
      <a:hlink>
        <a:srgbClr val="FF7900"/>
      </a:hlink>
      <a:folHlink>
        <a:srgbClr val="FF7900"/>
      </a:folHlink>
    </a:clrScheme>
    <a:fontScheme name="Orange">
      <a:majorFont>
        <a:latin typeface="Helvetica 75 Bold"/>
        <a:ea typeface=""/>
        <a:cs typeface=""/>
      </a:majorFont>
      <a:minorFont>
        <a:latin typeface="Helvetica 75 Bol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sz="1600" dirty="0" smtClean="0">
            <a:solidFill>
              <a:srgbClr val="000000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wrap="none" lIns="0" tIns="0" rIns="0" bIns="0" rtlCol="0">
        <a:spAutoFit/>
      </a:bodyPr>
      <a:lstStyle>
        <a:defPPr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blank.pptx" id="{E07E2824-F2F1-46C7-9FD4-7110CB3EC7FF}" vid="{E3C740B2-4D30-4AAA-BFC0-5E2724960AC8}"/>
    </a:ext>
  </a:extLst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range Czarny Pomocnicze">
    <a:dk1>
      <a:srgbClr val="FFFFFF"/>
    </a:dk1>
    <a:lt1>
      <a:srgbClr val="000000"/>
    </a:lt1>
    <a:dk2>
      <a:srgbClr val="8F8F8F"/>
    </a:dk2>
    <a:lt2>
      <a:srgbClr val="FF7900"/>
    </a:lt2>
    <a:accent1>
      <a:srgbClr val="FF7900"/>
    </a:accent1>
    <a:accent2>
      <a:srgbClr val="4BB4E6"/>
    </a:accent2>
    <a:accent3>
      <a:srgbClr val="50BE87"/>
    </a:accent3>
    <a:accent4>
      <a:srgbClr val="FFB4E6"/>
    </a:accent4>
    <a:accent5>
      <a:srgbClr val="A885D8"/>
    </a:accent5>
    <a:accent6>
      <a:srgbClr val="FFD200"/>
    </a:accent6>
    <a:hlink>
      <a:srgbClr val="FF7900"/>
    </a:hlink>
    <a:folHlink>
      <a:srgbClr val="FF7900"/>
    </a:folHlink>
  </a:clrScheme>
  <a:fontScheme name="Orange">
    <a:majorFont>
      <a:latin typeface="Helvetica 75 Bold"/>
      <a:ea typeface=""/>
      <a:cs typeface=""/>
    </a:majorFont>
    <a:minorFont>
      <a:latin typeface="Helvetica 75 Bold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range Czarny Pomocnicze">
    <a:dk1>
      <a:srgbClr val="FFFFFF"/>
    </a:dk1>
    <a:lt1>
      <a:srgbClr val="000000"/>
    </a:lt1>
    <a:dk2>
      <a:srgbClr val="8F8F8F"/>
    </a:dk2>
    <a:lt2>
      <a:srgbClr val="FF7900"/>
    </a:lt2>
    <a:accent1>
      <a:srgbClr val="FF7900"/>
    </a:accent1>
    <a:accent2>
      <a:srgbClr val="4BB4E6"/>
    </a:accent2>
    <a:accent3>
      <a:srgbClr val="50BE87"/>
    </a:accent3>
    <a:accent4>
      <a:srgbClr val="FFB4E6"/>
    </a:accent4>
    <a:accent5>
      <a:srgbClr val="A885D8"/>
    </a:accent5>
    <a:accent6>
      <a:srgbClr val="FFD200"/>
    </a:accent6>
    <a:hlink>
      <a:srgbClr val="FF7900"/>
    </a:hlink>
    <a:folHlink>
      <a:srgbClr val="FF7900"/>
    </a:folHlink>
  </a:clrScheme>
  <a:fontScheme name="Orange">
    <a:majorFont>
      <a:latin typeface="Helvetica 75 Bold"/>
      <a:ea typeface=""/>
      <a:cs typeface=""/>
    </a:majorFont>
    <a:minorFont>
      <a:latin typeface="Helvetica 75 Bold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range Czarny Pomocnicze">
    <a:dk1>
      <a:srgbClr val="FFFFFF"/>
    </a:dk1>
    <a:lt1>
      <a:srgbClr val="000000"/>
    </a:lt1>
    <a:dk2>
      <a:srgbClr val="8F8F8F"/>
    </a:dk2>
    <a:lt2>
      <a:srgbClr val="FF7900"/>
    </a:lt2>
    <a:accent1>
      <a:srgbClr val="FF7900"/>
    </a:accent1>
    <a:accent2>
      <a:srgbClr val="4BB4E6"/>
    </a:accent2>
    <a:accent3>
      <a:srgbClr val="50BE87"/>
    </a:accent3>
    <a:accent4>
      <a:srgbClr val="FFB4E6"/>
    </a:accent4>
    <a:accent5>
      <a:srgbClr val="A885D8"/>
    </a:accent5>
    <a:accent6>
      <a:srgbClr val="FFD200"/>
    </a:accent6>
    <a:hlink>
      <a:srgbClr val="FF7900"/>
    </a:hlink>
    <a:folHlink>
      <a:srgbClr val="FF7900"/>
    </a:folHlink>
  </a:clrScheme>
  <a:fontScheme name="Orange">
    <a:majorFont>
      <a:latin typeface="Helvetica 75 Bold"/>
      <a:ea typeface=""/>
      <a:cs typeface=""/>
    </a:majorFont>
    <a:minorFont>
      <a:latin typeface="Helvetica 75 Bold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1236</TotalTime>
  <Words>2334</Words>
  <Application>Microsoft Office PowerPoint</Application>
  <PresentationFormat>Niestandardowy</PresentationFormat>
  <Paragraphs>342</Paragraphs>
  <Slides>28</Slides>
  <Notes>23</Notes>
  <HiddenSlides>0</HiddenSlides>
  <MMClips>0</MMClips>
  <ScaleCrop>false</ScaleCrop>
  <HeadingPairs>
    <vt:vector size="6" baseType="variant">
      <vt:variant>
        <vt:lpstr>Używane czcionki</vt:lpstr>
      </vt:variant>
      <vt:variant>
        <vt:i4>10</vt:i4>
      </vt:variant>
      <vt:variant>
        <vt:lpstr>Motyw</vt:lpstr>
      </vt:variant>
      <vt:variant>
        <vt:i4>2</vt:i4>
      </vt:variant>
      <vt:variant>
        <vt:lpstr>Tytuły slajdów</vt:lpstr>
      </vt:variant>
      <vt:variant>
        <vt:i4>28</vt:i4>
      </vt:variant>
    </vt:vector>
  </HeadingPairs>
  <TitlesOfParts>
    <vt:vector size="40" baseType="lpstr">
      <vt:lpstr>Instrument Sans Medium</vt:lpstr>
      <vt:lpstr>Helvetica 75 Bold</vt:lpstr>
      <vt:lpstr>Calibri</vt:lpstr>
      <vt:lpstr>Arial</vt:lpstr>
      <vt:lpstr>Helvetica 55 Roman</vt:lpstr>
      <vt:lpstr>Helvetica 75</vt:lpstr>
      <vt:lpstr>Open Sans</vt:lpstr>
      <vt:lpstr>Aptos</vt:lpstr>
      <vt:lpstr>Instrument Sans Light</vt:lpstr>
      <vt:lpstr>Wingdings</vt:lpstr>
      <vt:lpstr>Office Theme</vt:lpstr>
      <vt:lpstr>OPL_template_external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DROBEK Izabela Ext O-PL/Detal</dc:creator>
  <cp:lastModifiedBy>DROBEK Izabela Ext O-PL/Detal</cp:lastModifiedBy>
  <cp:revision>12</cp:revision>
  <dcterms:created xsi:type="dcterms:W3CDTF">2026-02-04T11:00:22Z</dcterms:created>
  <dcterms:modified xsi:type="dcterms:W3CDTF">2026-02-05T08:31:10Z</dcterms:modified>
</cp:coreProperties>
</file>